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5"/>
  </p:sldMasterIdLst>
  <p:notesMasterIdLst>
    <p:notesMasterId r:id="rId13"/>
  </p:notesMasterIdLst>
  <p:handoutMasterIdLst>
    <p:handoutMasterId r:id="rId14"/>
  </p:handoutMasterIdLst>
  <p:sldIdLst>
    <p:sldId id="1116" r:id="rId6"/>
    <p:sldId id="1250" r:id="rId7"/>
    <p:sldId id="1247" r:id="rId8"/>
    <p:sldId id="1251" r:id="rId9"/>
    <p:sldId id="1245" r:id="rId10"/>
    <p:sldId id="1248" r:id="rId11"/>
    <p:sldId id="124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alcomm Corporate 16x9 Public Template" id="{2C9DC1DC-DC52-4730-B7DA-888882CCC10D}">
          <p14:sldIdLst>
            <p14:sldId id="1116"/>
            <p14:sldId id="1250"/>
            <p14:sldId id="1247"/>
            <p14:sldId id="1251"/>
            <p14:sldId id="1245"/>
            <p14:sldId id="1248"/>
            <p14:sldId id="12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 id="2" name="Bo Chen (Corp R&amp;D)" initials="BC(R" lastIdx="1" clrIdx="1">
    <p:extLst>
      <p:ext uri="{19B8F6BF-5375-455C-9EA6-DF929625EA0E}">
        <p15:presenceInfo xmlns:p15="http://schemas.microsoft.com/office/powerpoint/2012/main" userId="S::boc@qti.qualcomm.com::fd87abcf-5834-4414-9496-3be8707f5f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BACF"/>
    <a:srgbClr val="F2F3F5"/>
    <a:srgbClr val="4C5B6E"/>
    <a:srgbClr val="496471"/>
    <a:srgbClr val="F2F5F8"/>
    <a:srgbClr val="F0F2F6"/>
    <a:srgbClr val="FAFBFC"/>
    <a:srgbClr val="F9FBFD"/>
    <a:srgbClr val="F4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128" autoAdjust="0"/>
  </p:normalViewPr>
  <p:slideViewPr>
    <p:cSldViewPr snapToGrid="0">
      <p:cViewPr varScale="1">
        <p:scale>
          <a:sx n="114" d="100"/>
          <a:sy n="114" d="100"/>
        </p:scale>
        <p:origin x="354"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0616"/>
    </p:cViewPr>
  </p:sorterViewPr>
  <p:notesViewPr>
    <p:cSldViewPr snapToGrid="0">
      <p:cViewPr varScale="1">
        <p:scale>
          <a:sx n="117" d="100"/>
          <a:sy n="117" d="100"/>
        </p:scale>
        <p:origin x="50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handoutMaster" Target="handoutMasters/handout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an Mukkavilli" userId="2c99cdc4-be65-40cb-bbfb-bc0208aeb9e4" providerId="ADAL" clId="{7B3DC837-4882-42B0-A434-ECDB3FEA3F8D}"/>
    <pc:docChg chg="delSld modSection">
      <pc:chgData name="Kiran Mukkavilli" userId="2c99cdc4-be65-40cb-bbfb-bc0208aeb9e4" providerId="ADAL" clId="{7B3DC837-4882-42B0-A434-ECDB3FEA3F8D}" dt="2021-03-11T01:30:02.397" v="1" actId="47"/>
      <pc:docMkLst>
        <pc:docMk/>
      </pc:docMkLst>
      <pc:sldChg chg="del">
        <pc:chgData name="Kiran Mukkavilli" userId="2c99cdc4-be65-40cb-bbfb-bc0208aeb9e4" providerId="ADAL" clId="{7B3DC837-4882-42B0-A434-ECDB3FEA3F8D}" dt="2021-03-11T01:30:02.397" v="1" actId="47"/>
        <pc:sldMkLst>
          <pc:docMk/>
          <pc:sldMk cId="3802713108" sldId="1249"/>
        </pc:sldMkLst>
      </pc:sldChg>
      <pc:sldChg chg="del">
        <pc:chgData name="Kiran Mukkavilli" userId="2c99cdc4-be65-40cb-bbfb-bc0208aeb9e4" providerId="ADAL" clId="{7B3DC837-4882-42B0-A434-ECDB3FEA3F8D}" dt="2021-03-11T01:30:00.688" v="0" actId="47"/>
        <pc:sldMkLst>
          <pc:docMk/>
          <pc:sldMk cId="3373116049" sldId="12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3/10/2021</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10.03.2021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5BB0B3-964C-4CDE-9D3D-0BF955B8C425}" type="slidenum">
              <a:rPr lang="en-US" smtClean="0"/>
              <a:pPr/>
              <a:t>1</a:t>
            </a:fld>
            <a:endParaRPr lang="en-US" dirty="0"/>
          </a:p>
        </p:txBody>
      </p:sp>
      <p:sp>
        <p:nvSpPr>
          <p:cNvPr id="6" name="Slide Image Placeholder 5">
            <a:extLst>
              <a:ext uri="{FF2B5EF4-FFF2-40B4-BE49-F238E27FC236}">
                <a16:creationId xmlns:a16="http://schemas.microsoft.com/office/drawing/2014/main" id="{659FEF80-577E-463D-9B2B-5911423DF878}"/>
              </a:ext>
            </a:extLst>
          </p:cNvPr>
          <p:cNvSpPr>
            <a:spLocks noGrp="1" noRot="1" noChangeAspect="1"/>
          </p:cNvSpPr>
          <p:nvPr>
            <p:ph type="sldImg"/>
          </p:nvPr>
        </p:nvSpPr>
        <p:spPr>
          <a:xfrm>
            <a:off x="946150" y="555625"/>
            <a:ext cx="4964113" cy="2792413"/>
          </a:xfrm>
        </p:spPr>
      </p:sp>
      <p:sp>
        <p:nvSpPr>
          <p:cNvPr id="7" name="Notes Placeholder 6">
            <a:extLst>
              <a:ext uri="{FF2B5EF4-FFF2-40B4-BE49-F238E27FC236}">
                <a16:creationId xmlns:a16="http://schemas.microsoft.com/office/drawing/2014/main" id="{34CBE358-5253-4FA0-8251-660F2DE1C87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706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7CA0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3881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CA85743-DB0F-45DD-9AFD-2C0317477EE5}"/>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CE72B82E-6803-483D-87FB-DDB5CF32DB1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416F6E19-F6AD-4B7C-9B5E-C7F31E7AD626}"/>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657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87CA06-18E6-405B-AB57-846AB5708B52}"/>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11" name="Freeform 5">
            <a:extLst>
              <a:ext uri="{FF2B5EF4-FFF2-40B4-BE49-F238E27FC236}">
                <a16:creationId xmlns:a16="http://schemas.microsoft.com/office/drawing/2014/main" id="{E0A1C191-D6B1-443E-80C5-308BFEE70BCD}"/>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31691490-7DFB-4251-8E05-5909F3498C2C}"/>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75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userDrawn="1"/>
        </p:nvGrpSpPr>
        <p:grpSpPr>
          <a:xfrm>
            <a:off x="1" y="-920"/>
            <a:ext cx="3114500" cy="685984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0090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Title 2">
            <a:extLst>
              <a:ext uri="{FF2B5EF4-FFF2-40B4-BE49-F238E27FC236}">
                <a16:creationId xmlns:a16="http://schemas.microsoft.com/office/drawing/2014/main" id="{5414775D-E921-40D5-BD78-EE64D623689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9254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0" name="Title 2">
            <a:extLst>
              <a:ext uri="{FF2B5EF4-FFF2-40B4-BE49-F238E27FC236}">
                <a16:creationId xmlns:a16="http://schemas.microsoft.com/office/drawing/2014/main" id="{153726AC-6F2C-4544-B70D-67C1D4F0893B}"/>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17021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2" y="-1841"/>
            <a:ext cx="1805660" cy="68598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6"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9" name="Title 2">
            <a:extLst>
              <a:ext uri="{FF2B5EF4-FFF2-40B4-BE49-F238E27FC236}">
                <a16:creationId xmlns:a16="http://schemas.microsoft.com/office/drawing/2014/main" id="{85A3181C-AC11-4602-8BC8-377440D828E4}"/>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9791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1" y="-1841"/>
            <a:ext cx="1805659" cy="6859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9" name="Title 2">
            <a:extLst>
              <a:ext uri="{FF2B5EF4-FFF2-40B4-BE49-F238E27FC236}">
                <a16:creationId xmlns:a16="http://schemas.microsoft.com/office/drawing/2014/main" id="{EB3AF3F0-FA4F-4CF2-86F4-3037331A78E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79045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26852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13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r>
              <a:rPr lang="en-US" dirty="0"/>
              <a:t>Source sample text</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36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dirty="0">
                <a:ln>
                  <a:noFill/>
                </a:ln>
                <a:solidFill>
                  <a:srgbClr val="FFFFFF"/>
                </a:solidFill>
                <a:effectLst/>
                <a:uLnTx/>
                <a:uFillTx/>
                <a:latin typeface="Microsoft Sans Serif"/>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79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1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139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F7413-427B-4F07-806F-E831FB15B742}"/>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829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0772DE95-5F40-4C88-9E16-D7F56635871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76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4726C-A8F1-44A2-A682-1C3A6ED5EF31}"/>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3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911860-7298-45AC-AFD0-88B4C50A80EC}"/>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tx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873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7029C-3353-4ACD-947C-766B21BA6603}"/>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381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9AADC-D1FA-4953-9861-AF854AF4F385}"/>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9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3"/>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980ADE19-913D-47A0-B4F2-710200103A3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0C5CF58-2DC9-4B23-82BD-713A6628DCFA}"/>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97198799-C3BB-4526-8E3A-F87ABC102ED3}"/>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3" name="Content Placeholder 4">
            <a:extLst>
              <a:ext uri="{FF2B5EF4-FFF2-40B4-BE49-F238E27FC236}">
                <a16:creationId xmlns:a16="http://schemas.microsoft.com/office/drawing/2014/main" id="{9F249DEF-717D-473E-B4EB-D95F63238AC7}"/>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a:extLst>
              <a:ext uri="{FF2B5EF4-FFF2-40B4-BE49-F238E27FC236}">
                <a16:creationId xmlns:a16="http://schemas.microsoft.com/office/drawing/2014/main" id="{39D73410-E4CA-4A76-940E-3C423D8C976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Text Placeholder 30">
            <a:extLst>
              <a:ext uri="{FF2B5EF4-FFF2-40B4-BE49-F238E27FC236}">
                <a16:creationId xmlns:a16="http://schemas.microsoft.com/office/drawing/2014/main" id="{8B58EE88-5827-42F5-A91B-AB0674D5563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1153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6096000" y="-3"/>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AF46489A-6582-41AC-A2D4-9439A77D62A3}"/>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8FDABDB-EFAA-43E9-B631-2683EEC8D15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513DCD4-4A2F-4987-802E-E8BA4E29238D}"/>
              </a:ext>
            </a:extLst>
          </p:cNvPr>
          <p:cNvSpPr>
            <a:spLocks noGrp="1"/>
          </p:cNvSpPr>
          <p:nvPr>
            <p:ph type="title"/>
          </p:nvPr>
        </p:nvSpPr>
        <p:spPr>
          <a:xfrm>
            <a:off x="495301" y="146549"/>
            <a:ext cx="5111494"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C2365482-1B10-4CB8-9586-A1C30E739DDE}"/>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7CCB0487-21B8-4B05-8AB0-7E85B014588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E3D9EEF0-223A-45A2-A406-0D6534094D7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20000"/>
                    <a:lumOff val="8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87684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3">
                <a:lumMod val="60000"/>
                <a:lumOff val="4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B4A69CDC-C3E8-42CD-A432-E856010C76D8}"/>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9360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797F70B6-DCBF-4F5D-B095-EE85957F998D}"/>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B866DC54-C2B3-4A00-A4F2-854B87924E45}"/>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F989A584-2589-4972-84AE-BF0947D9FF0B}"/>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AD736622-7ACE-48B5-A276-83E307B7975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4">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86906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tx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tx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46549"/>
            <a:ext cx="5103876"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0B4106D1-A591-4047-9A15-3E7021F60D79}"/>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30">
            <a:extLst>
              <a:ext uri="{FF2B5EF4-FFF2-40B4-BE49-F238E27FC236}">
                <a16:creationId xmlns:a16="http://schemas.microsoft.com/office/drawing/2014/main" id="{49AD1B07-C4FD-4C9D-9312-A5EC81770ECC}"/>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129539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7B5272A-CBDF-4CA9-9DE9-D4F532997B73}"/>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98C5E184-0882-4D41-A23E-3824894FC26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5296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570B9888-0249-4C15-BC59-AD316913B011}"/>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DF7552C7-E7B6-419F-B7F1-AA2E21B30733}"/>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222404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C99A1E-5CFA-4EFC-A063-074EDF821119}"/>
              </a:ext>
            </a:extLst>
          </p:cNvPr>
          <p:cNvSpPr/>
          <p:nvPr userDrawn="1"/>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Rectangle 19">
            <a:extLst>
              <a:ext uri="{FF2B5EF4-FFF2-40B4-BE49-F238E27FC236}">
                <a16:creationId xmlns:a16="http://schemas.microsoft.com/office/drawing/2014/main" id="{06827744-B91D-4E14-9EE6-4F4E5230170B}"/>
              </a:ext>
            </a:extLst>
          </p:cNvPr>
          <p:cNvSpPr/>
          <p:nvPr userDrawn="1"/>
        </p:nvSpPr>
        <p:spPr bwMode="gray">
          <a:xfrm flipH="1">
            <a:off x="7533627"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Tree>
    <p:extLst>
      <p:ext uri="{BB962C8B-B14F-4D97-AF65-F5344CB8AC3E}">
        <p14:creationId xmlns:p14="http://schemas.microsoft.com/office/powerpoint/2010/main" val="326725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8A4FCD-30A8-446A-AB4C-13ACB27E6228}"/>
              </a:ext>
            </a:extLst>
          </p:cNvPr>
          <p:cNvSpPr/>
          <p:nvPr userDrawn="1"/>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96D5943C-75AB-4BED-9FFA-7B6830FACA97}"/>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6955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51F90E-B93A-4E1E-980A-EC51B8C51A79}"/>
              </a:ext>
            </a:extLst>
          </p:cNvPr>
          <p:cNvSpPr/>
          <p:nvPr userDrawn="1"/>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D4148F99-B815-445E-B22D-27FE0C6128C1}"/>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2074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1954D-F38E-4B9C-8225-2512833E3BA9}"/>
              </a:ext>
            </a:extLst>
          </p:cNvPr>
          <p:cNvSpPr/>
          <p:nvPr userDrawn="1"/>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1F746A2F-65ED-4DC7-ABBA-D95E9E1CF83C}"/>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724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841618-0B77-4F32-A159-4DE43C0A1317}"/>
              </a:ext>
            </a:extLst>
          </p:cNvPr>
          <p:cNvSpPr/>
          <p:nvPr userDrawn="1"/>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45DA6A80-E051-42BF-B6D5-4416297417FC}"/>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4515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E28DD-5384-4ADB-A3D5-27F435BB7048}"/>
              </a:ext>
            </a:extLst>
          </p:cNvPr>
          <p:cNvSpPr/>
          <p:nvPr userDrawn="1"/>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6D2B7282-B427-4833-8084-9895CB62F63F}"/>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93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6">
                <a:lumMod val="40000"/>
                <a:lumOff val="6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tx1"/>
                </a:solidFill>
              </a:defRPr>
            </a:lvl1pPr>
            <a:lvl2pPr marL="0" indent="0">
              <a:lnSpc>
                <a:spcPct val="96000"/>
              </a:lnSpc>
              <a:spcBef>
                <a:spcPts val="0"/>
              </a:spcBef>
              <a:buFont typeface="Microsoft Sans Serif" panose="020B0604020202020204" pitchFamily="34" charset="0"/>
              <a:buNone/>
              <a:defRPr sz="18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54674946-CCA2-4A4D-840D-BEF24D092472}"/>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lvl1pPr>
          </a:lstStyle>
          <a:p>
            <a:r>
              <a:rPr lang="en-US"/>
              <a:t>Click to edit Master title style</a:t>
            </a:r>
            <a:endParaRPr lang="en-US" dirty="0"/>
          </a:p>
        </p:txBody>
      </p:sp>
    </p:spTree>
    <p:extLst>
      <p:ext uri="{BB962C8B-B14F-4D97-AF65-F5344CB8AC3E}">
        <p14:creationId xmlns:p14="http://schemas.microsoft.com/office/powerpoint/2010/main" val="28894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225337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71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82F2D51B-5576-4517-9671-7D622E841C9C}"/>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0778670D-4F69-4C4D-B117-2B7F0B321896}"/>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D59F355A-448C-46FB-AD5A-C2715FB65F1F}"/>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411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6904370-72AB-4BB4-A7CD-A52DDDBB6992}"/>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5033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19126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dirty="0"/>
              <a:t>Source sample text</a:t>
            </a:r>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2143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420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2790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6000" cy="1657345"/>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24A2011-D876-411A-AE88-8884DC253188}"/>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BCE7E5EC-A980-499E-B261-9B6A724F45FB}"/>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136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2868BC3B-427B-42AE-99BE-43783D38DBAC}"/>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143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F9C18C-4185-44B8-A8F7-0B0E67D86A05}"/>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4" name="first shadow">
              <a:extLst>
                <a:ext uri="{FF2B5EF4-FFF2-40B4-BE49-F238E27FC236}">
                  <a16:creationId xmlns:a16="http://schemas.microsoft.com/office/drawing/2014/main" id="{45B2270E-52C5-4478-9D7B-6EBAC263E5EC}"/>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Freeform 5">
            <a:extLst>
              <a:ext uri="{FF2B5EF4-FFF2-40B4-BE49-F238E27FC236}">
                <a16:creationId xmlns:a16="http://schemas.microsoft.com/office/drawing/2014/main" id="{EAF54038-2EE1-4AAA-8E7D-7B51C2DE442F}"/>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1FC1E11E-35BC-4505-BB14-A81D00893FB3}"/>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551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234439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9349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06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gray">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Footer Placeholder 2">
            <a:extLst>
              <a:ext uri="{FF2B5EF4-FFF2-40B4-BE49-F238E27FC236}">
                <a16:creationId xmlns:a16="http://schemas.microsoft.com/office/drawing/2014/main" id="{06F2EB5A-66E7-46F4-A54E-D517AD1E8AF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3" name="Title 1">
            <a:extLst>
              <a:ext uri="{FF2B5EF4-FFF2-40B4-BE49-F238E27FC236}">
                <a16:creationId xmlns:a16="http://schemas.microsoft.com/office/drawing/2014/main" id="{7779B7D9-EE1F-4683-8289-2F379FA449E0}"/>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1541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B2F625D1-43CE-4269-85DE-B80E7855C56A}"/>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E5B14D2D-DB7D-4B69-AD15-233459F8F4B3}"/>
              </a:ext>
            </a:extLst>
          </p:cNvPr>
          <p:cNvSpPr>
            <a:spLocks noGrp="1"/>
          </p:cNvSpPr>
          <p:nvPr>
            <p:ph type="title"/>
          </p:nvPr>
        </p:nvSpPr>
        <p:spPr>
          <a:xfrm>
            <a:off x="495300" y="428865"/>
            <a:ext cx="2605088" cy="1365567"/>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146C74A4-A6C9-4FA1-B811-B674B4DBBBA7}"/>
              </a:ext>
            </a:extLst>
          </p:cNvPr>
          <p:cNvSpPr>
            <a:spLocks noGrp="1"/>
          </p:cNvSpPr>
          <p:nvPr>
            <p:ph type="subTitle" idx="1"/>
          </p:nvPr>
        </p:nvSpPr>
        <p:spPr bwMode="auto">
          <a:xfrm>
            <a:off x="495300" y="1869281"/>
            <a:ext cx="2607469" cy="428451"/>
          </a:xfrm>
          <a:prstGeom prst="rect">
            <a:avLst/>
          </a:prstGeom>
        </p:spPr>
        <p:txBody>
          <a:bodyPr wrap="square">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684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0DC4CC26-1781-4E6F-9904-2F3F546E1BC5}"/>
              </a:ext>
            </a:extLst>
          </p:cNvPr>
          <p:cNvSpPr>
            <a:spLocks noGrp="1"/>
          </p:cNvSpPr>
          <p:nvPr>
            <p:ph type="title"/>
          </p:nvPr>
        </p:nvSpPr>
        <p:spPr>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F791D318-BA35-40BC-B9B6-494F84B94A40}"/>
              </a:ext>
            </a:extLst>
          </p:cNvPr>
          <p:cNvSpPr>
            <a:spLocks noGrp="1"/>
          </p:cNvSpPr>
          <p:nvPr>
            <p:ph type="subTitle" idx="1"/>
          </p:nvPr>
        </p:nvSpPr>
        <p:spPr bwMode="auto">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907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413092"/>
            <a:ext cx="2605088" cy="1381340"/>
          </a:xfrm>
        </p:spPr>
        <p:txBody>
          <a:bodyPr wrap="square">
            <a:spAutoFit/>
          </a:bodyPr>
          <a:lstStyle>
            <a:lvl1pPr>
              <a:lnSpc>
                <a:spcPct val="87000"/>
              </a:lnSpc>
              <a:defRPr sz="3400"/>
            </a:lvl1pPr>
          </a:lstStyle>
          <a:p>
            <a:r>
              <a:rPr lang="en-US"/>
              <a:t>Click to edit Master title style</a:t>
            </a:r>
            <a:endParaRPr lang="en-US" dirty="0"/>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00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8206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7240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userDrawn="1"/>
        </p:nvSpPr>
        <p:spPr bwMode="ltGray">
          <a:xfrm>
            <a:off x="6675120" y="1146676"/>
            <a:ext cx="4536590" cy="4560096"/>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87A281D7-BEA4-4300-BD71-BE1E8303801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ext Placeholder 51">
            <a:extLst>
              <a:ext uri="{FF2B5EF4-FFF2-40B4-BE49-F238E27FC236}">
                <a16:creationId xmlns:a16="http://schemas.microsoft.com/office/drawing/2014/main" id="{90653042-57AF-4FDA-9439-6F40EF78400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FEB48A53-16FB-4DBE-81F5-E87D71D55E95}"/>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4065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A3D65C-2C5D-4CD5-B664-96BCEC410C2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tx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35465864-5BD3-43E9-B02B-2CC7152314D9}"/>
                </a:ext>
              </a:extLst>
            </p:cNvPr>
            <p:cNvSpPr/>
            <p:nvPr userDrawn="1"/>
          </p:nvSpPr>
          <p:spPr bwMode="gray">
            <a:xfrm flipV="1">
              <a:off x="7771339" y="0"/>
              <a:ext cx="735836" cy="5477240"/>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127487"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4" name="Freeform 5">
            <a:extLst>
              <a:ext uri="{FF2B5EF4-FFF2-40B4-BE49-F238E27FC236}">
                <a16:creationId xmlns:a16="http://schemas.microsoft.com/office/drawing/2014/main" id="{B888084C-17B8-4DDF-8119-204A07EF5C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itle 2">
            <a:extLst>
              <a:ext uri="{FF2B5EF4-FFF2-40B4-BE49-F238E27FC236}">
                <a16:creationId xmlns:a16="http://schemas.microsoft.com/office/drawing/2014/main" id="{58A05AE2-9442-4730-8FBA-33FA9563787D}"/>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82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C4765B5F-95F9-4199-A1B6-AB2525FF1433}"/>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C6F1A92C-77BA-48A5-9BCE-2205354F8D44}"/>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1AD770C1-C19F-41DC-9472-333E12B88536}"/>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0873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AA22E4D-B42F-4C21-BBB9-E780E0243FE3}"/>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70211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C6640F8-D4E8-4380-9825-E203D7EDAD78}"/>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11159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A7350EC2-08F0-4D7F-9377-DA5237FC6107}"/>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49AC31FE-26ED-4666-B85B-8A0A27C741C1}"/>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7631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21CCE1E2-D3E9-440A-A7A2-9A3EE0A282F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6" name="Oval 5">
            <a:extLst>
              <a:ext uri="{FF2B5EF4-FFF2-40B4-BE49-F238E27FC236}">
                <a16:creationId xmlns:a16="http://schemas.microsoft.com/office/drawing/2014/main" id="{1321BDBD-A319-4A9D-A52B-4542BAE8D156}"/>
              </a:ext>
            </a:extLst>
          </p:cNvPr>
          <p:cNvSpPr>
            <a:spLocks/>
          </p:cNvSpPr>
          <p:nvPr userDrawn="1"/>
        </p:nvSpPr>
        <p:spPr bwMode="ltGray">
          <a:xfrm>
            <a:off x="6677946" y="1146676"/>
            <a:ext cx="4536590" cy="4560096"/>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7" name="Title 1">
            <a:extLst>
              <a:ext uri="{FF2B5EF4-FFF2-40B4-BE49-F238E27FC236}">
                <a16:creationId xmlns:a16="http://schemas.microsoft.com/office/drawing/2014/main" id="{5B05E55E-4E31-4720-B7A8-F4EA4666E62B}"/>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2056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1200" noProof="0" dirty="0">
                <a:solidFill>
                  <a:prstClr val="white"/>
                </a:solidFill>
                <a:latin typeface="+mn-lt"/>
                <a:ea typeface="+mn-ea"/>
                <a:cs typeface="+mn-cs"/>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953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879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1DCAE4-87E2-4E51-BE5C-CABC05DA1E97}"/>
              </a:ext>
            </a:extLst>
          </p:cNvPr>
          <p:cNvGrpSpPr/>
          <p:nvPr userDrawn="1"/>
        </p:nvGrpSpPr>
        <p:grpSpPr bwMode="white">
          <a:xfrm>
            <a:off x="-2" y="0"/>
            <a:ext cx="9837779" cy="5917440"/>
            <a:chOff x="116048" y="0"/>
            <a:chExt cx="6000394" cy="5917440"/>
          </a:xfrm>
        </p:grpSpPr>
        <p:sp>
          <p:nvSpPr>
            <p:cNvPr id="17" name="Rectangle: Single Corner Rounded 16">
              <a:extLst>
                <a:ext uri="{FF2B5EF4-FFF2-40B4-BE49-F238E27FC236}">
                  <a16:creationId xmlns:a16="http://schemas.microsoft.com/office/drawing/2014/main" id="{890F360D-2240-4F74-AF11-9523B0D8732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276F6C71-5E9B-4ACF-B1FB-49D20C4BA66F}"/>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C2E08BD1-BCB5-464E-A624-7C8D59C0C0B9}"/>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E73A6FF3-D047-4614-AD57-602D68D4A46C}"/>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7535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ECF4BB80-106E-4F06-8637-959A2D9E4F74}"/>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2034326E-AB1D-4AB4-90EB-3CDD025430AE}"/>
              </a:ext>
            </a:extLst>
          </p:cNvPr>
          <p:cNvSpPr>
            <a:spLocks noGrp="1"/>
          </p:cNvSpPr>
          <p:nvPr>
            <p:ph type="title"/>
          </p:nvPr>
        </p:nvSpPr>
        <p:spPr>
          <a:xfrm>
            <a:off x="495298" y="2457921"/>
            <a:ext cx="8829675" cy="1472711"/>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46992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0E40E159-9F39-4F01-A7AA-D2D8902DFD25}"/>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29CFA0F-02A0-4AF1-9722-392DFCA4E221}"/>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528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338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8" name="Subtitle">
            <a:extLst>
              <a:ext uri="{FF2B5EF4-FFF2-40B4-BE49-F238E27FC236}">
                <a16:creationId xmlns:a16="http://schemas.microsoft.com/office/drawing/2014/main" id="{9D3C0F03-E0C3-42D5-87D1-59F797FD9D43}"/>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57F736A3-4D11-4C0C-A858-4F2FF633E43B}"/>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493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C01074-217C-4A66-9F0B-CAF43251D25B}"/>
              </a:ext>
            </a:extLst>
          </p:cNvPr>
          <p:cNvGrpSpPr/>
          <p:nvPr userDrawn="1"/>
        </p:nvGrpSpPr>
        <p:grpSpPr bwMode="hidden">
          <a:xfrm>
            <a:off x="-1855" y="5422393"/>
            <a:ext cx="12195710" cy="1435607"/>
            <a:chOff x="-1855" y="5345050"/>
            <a:chExt cx="12195710" cy="1435607"/>
          </a:xfrm>
        </p:grpSpPr>
        <p:sp>
          <p:nvSpPr>
            <p:cNvPr id="9" name="Rectangle 8">
              <a:extLst>
                <a:ext uri="{FF2B5EF4-FFF2-40B4-BE49-F238E27FC236}">
                  <a16:creationId xmlns:a16="http://schemas.microsoft.com/office/drawing/2014/main" id="{A20F0B08-1A42-4741-9BFD-A54A2EB7AABB}"/>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0" name="Rectangle: Single Corner Rounded 6">
              <a:extLst>
                <a:ext uri="{FF2B5EF4-FFF2-40B4-BE49-F238E27FC236}">
                  <a16:creationId xmlns:a16="http://schemas.microsoft.com/office/drawing/2014/main" id="{DD2D4C05-687D-4B24-9D18-4EF53E6A3A47}"/>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7" name="TextBox 6">
            <a:extLst>
              <a:ext uri="{FF2B5EF4-FFF2-40B4-BE49-F238E27FC236}">
                <a16:creationId xmlns:a16="http://schemas.microsoft.com/office/drawing/2014/main" id="{1603D846-953C-47C3-9FE6-C4A9C1F293B8}"/>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87581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13048A-0BD6-43BB-8E42-342E9A375BD4}"/>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F17A952-37AC-4EF1-A44C-A23DEF993CF0}"/>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D2EE94D9-5190-4400-9469-EA555AB35C99}"/>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D96FDD69-DC19-4F6F-B8DC-DF46F9DF84D8}"/>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49C5F39E-900A-40BF-B369-CE8E2DB19A04}"/>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2462F1E1-2667-40B3-80CA-74BB3BE3FD5C}"/>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6B6CD81E-F7C1-4BB6-8F3A-30084B745F1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73862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39641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tx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1322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chemeClr val="accent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F4BD61-79B1-4FA5-B6AF-78B70186DCFC}"/>
              </a:ext>
            </a:extLst>
          </p:cNvPr>
          <p:cNvGrpSpPr/>
          <p:nvPr userDrawn="1"/>
        </p:nvGrpSpPr>
        <p:grpSpPr bwMode="hidden">
          <a:xfrm>
            <a:off x="-1855" y="5422393"/>
            <a:ext cx="12195710" cy="1435607"/>
            <a:chOff x="-1855" y="5345050"/>
            <a:chExt cx="12195710" cy="1435607"/>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4393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1064F-F6C0-4F82-8A3B-9D94517600A9}"/>
              </a:ext>
            </a:extLst>
          </p:cNvPr>
          <p:cNvGrpSpPr/>
          <p:nvPr userDrawn="1"/>
        </p:nvGrpSpPr>
        <p:grpSpPr>
          <a:xfrm>
            <a:off x="-1855" y="5422393"/>
            <a:ext cx="12195710" cy="1435607"/>
            <a:chOff x="-1855" y="5345050"/>
            <a:chExt cx="12195710" cy="1435607"/>
          </a:xfrm>
        </p:grpSpPr>
        <p:sp>
          <p:nvSpPr>
            <p:cNvPr id="12" name="Rectangle 11">
              <a:extLst>
                <a:ext uri="{FF2B5EF4-FFF2-40B4-BE49-F238E27FC236}">
                  <a16:creationId xmlns:a16="http://schemas.microsoft.com/office/drawing/2014/main" id="{81E49DF0-688F-4F01-85DA-A40E1B928462}"/>
                </a:ext>
              </a:extLst>
            </p:cNvPr>
            <p:cNvSpPr/>
            <p:nvPr userDrawn="1"/>
          </p:nvSpPr>
          <p:spPr bwMode="gray">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3" name="Rectangle: Single Corner Rounded 6">
              <a:extLst>
                <a:ext uri="{FF2B5EF4-FFF2-40B4-BE49-F238E27FC236}">
                  <a16:creationId xmlns:a16="http://schemas.microsoft.com/office/drawing/2014/main" id="{C8C0B1F6-3934-4D62-83E5-5862FBAB621A}"/>
                </a:ext>
              </a:extLst>
            </p:cNvPr>
            <p:cNvSpPr/>
            <p:nvPr userDrawn="1"/>
          </p:nvSpPr>
          <p:spPr bwMode="gray">
            <a:xfrm rot="16200000" flipH="1">
              <a:off x="5849113" y="-504059"/>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9531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53AE43F5-5CA9-4FD6-B922-D1FD0597CAC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EF38D1F4-DDA6-48B8-A4F5-782E2788E4B0}"/>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7204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1BBFAAC6-E06B-C74C-A467-BC88626AAE54}"/>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09CCF517-B68B-5F48-A691-33CE4DBDE9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6668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2" name="TextBox 21">
            <a:extLst>
              <a:ext uri="{FF2B5EF4-FFF2-40B4-BE49-F238E27FC236}">
                <a16:creationId xmlns:a16="http://schemas.microsoft.com/office/drawing/2014/main" id="{F2222AFD-0CBF-8243-B676-CA738970C263}"/>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3" name="TextBox 22">
            <a:extLst>
              <a:ext uri="{FF2B5EF4-FFF2-40B4-BE49-F238E27FC236}">
                <a16:creationId xmlns:a16="http://schemas.microsoft.com/office/drawing/2014/main" id="{C206C87A-8BF9-3648-94EC-1F790D730DB3}"/>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417733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chemeClr val="accent3"/>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181E4135-726A-4D1C-A91C-5C35847AF4F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604BBF9E-6C60-435B-99A6-364C05DFE387}"/>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3280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9" name="TextBox 18">
            <a:extLst>
              <a:ext uri="{FF2B5EF4-FFF2-40B4-BE49-F238E27FC236}">
                <a16:creationId xmlns:a16="http://schemas.microsoft.com/office/drawing/2014/main" id="{E6895FC1-2374-754F-91A0-8E84D6EDD07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1" name="TextBox 20">
            <a:extLst>
              <a:ext uri="{FF2B5EF4-FFF2-40B4-BE49-F238E27FC236}">
                <a16:creationId xmlns:a16="http://schemas.microsoft.com/office/drawing/2014/main" id="{91774D6F-B47A-8040-85E7-4783F532851B}"/>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4217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20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Freeform 5">
            <a:extLst>
              <a:ext uri="{FF2B5EF4-FFF2-40B4-BE49-F238E27FC236}">
                <a16:creationId xmlns:a16="http://schemas.microsoft.com/office/drawing/2014/main" id="{B102D1B2-402E-4344-9A6D-E9948DE266A1}"/>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6" name="TextBox 25">
            <a:extLst>
              <a:ext uri="{FF2B5EF4-FFF2-40B4-BE49-F238E27FC236}">
                <a16:creationId xmlns:a16="http://schemas.microsoft.com/office/drawing/2014/main" id="{1332D5EF-0B87-2441-A8D2-15FC67610C42}"/>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7" name="TextBox 26">
            <a:extLst>
              <a:ext uri="{FF2B5EF4-FFF2-40B4-BE49-F238E27FC236}">
                <a16:creationId xmlns:a16="http://schemas.microsoft.com/office/drawing/2014/main" id="{220136A9-10B0-484B-B43C-1C5D81399F7F}"/>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640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9CB31EA3-A1D8-4235-84D9-EE3F37F4BD63}"/>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EC8C761A-7658-7849-96A2-FD27800E6D59}"/>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61E0F077-22C5-9C4D-AB1E-4CDF5BE7E8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9925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1" name="Freeform 5">
            <a:extLst>
              <a:ext uri="{FF2B5EF4-FFF2-40B4-BE49-F238E27FC236}">
                <a16:creationId xmlns:a16="http://schemas.microsoft.com/office/drawing/2014/main" id="{F4F21B3B-8370-498E-B214-1B3799C368C6}"/>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FA103B49-D00E-4047-9857-4E00A4F054CB}"/>
              </a:ext>
            </a:extLst>
          </p:cNvPr>
          <p:cNvSpPr>
            <a:spLocks noGrp="1"/>
          </p:cNvSpPr>
          <p:nvPr>
            <p:ph type="title"/>
          </p:nvPr>
        </p:nvSpPr>
        <p:spPr>
          <a:xfrm>
            <a:off x="475488" y="818952"/>
            <a:ext cx="644601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69236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549415"/>
            <a:ext cx="11187112" cy="455189"/>
          </a:xfrm>
          <a:prstGeom prst="rect">
            <a:avLst/>
          </a:prstGeom>
        </p:spPr>
        <p:txBody>
          <a:bodyPr vert="horz" wrap="square" lIns="0" tIns="0" rIns="0" bIns="0" rtlCol="0" anchor="b">
            <a:spAutoFit/>
          </a:bodyPr>
          <a:lstStyle/>
          <a:p>
            <a:r>
              <a:rPr lang="en-US"/>
              <a:t>Click to edit Master title style</a:t>
            </a:r>
            <a:endParaRPr lang="en-US" dirty="0"/>
          </a:p>
        </p:txBody>
      </p:sp>
      <p:sp>
        <p:nvSpPr>
          <p:cNvPr id="98" name="TextBox 97"/>
          <p:cNvSpPr txBox="1"/>
          <p:nvPr userDrawn="1"/>
        </p:nvSpPr>
        <p:spPr>
          <a:xfrm>
            <a:off x="11571666" y="6513831"/>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1690255727"/>
      </p:ext>
    </p:extLst>
  </p:cSld>
  <p:clrMap bg1="lt1" tx1="dk1" bg2="lt2" tx2="dk2" accent1="accent1" accent2="accent2" accent3="accent3" accent4="accent4" accent5="accent5" accent6="accent6" hlink="hlink" folHlink="folHlink"/>
  <p:sldLayoutIdLst>
    <p:sldLayoutId id="2147483717" r:id="rId1"/>
    <p:sldLayoutId id="2147483817" r:id="rId2"/>
    <p:sldLayoutId id="2147483790" r:id="rId3"/>
    <p:sldLayoutId id="2147483816" r:id="rId4"/>
    <p:sldLayoutId id="2147483791" r:id="rId5"/>
    <p:sldLayoutId id="2147483793" r:id="rId6"/>
    <p:sldLayoutId id="2147483818" r:id="rId7"/>
    <p:sldLayoutId id="2147483784" r:id="rId8"/>
    <p:sldLayoutId id="2147483797" r:id="rId9"/>
    <p:sldLayoutId id="2147483785" r:id="rId10"/>
    <p:sldLayoutId id="2147483786" r:id="rId11"/>
    <p:sldLayoutId id="2147483819" r:id="rId12"/>
    <p:sldLayoutId id="2147483787" r:id="rId13"/>
    <p:sldLayoutId id="2147483815" r:id="rId14"/>
    <p:sldLayoutId id="2147483788" r:id="rId15"/>
    <p:sldLayoutId id="2147483789" r:id="rId16"/>
    <p:sldLayoutId id="2147483723" r:id="rId17"/>
    <p:sldLayoutId id="2147483722" r:id="rId18"/>
    <p:sldLayoutId id="2147483724" r:id="rId19"/>
    <p:sldLayoutId id="2147483725" r:id="rId20"/>
    <p:sldLayoutId id="2147483726" r:id="rId21"/>
    <p:sldLayoutId id="2147483727" r:id="rId22"/>
    <p:sldLayoutId id="2147483728" r:id="rId23"/>
    <p:sldLayoutId id="2147483729" r:id="rId24"/>
    <p:sldLayoutId id="2147483794" r:id="rId25"/>
    <p:sldLayoutId id="2147483730" r:id="rId26"/>
    <p:sldLayoutId id="2147483781" r:id="rId27"/>
    <p:sldLayoutId id="2147483731" r:id="rId28"/>
    <p:sldLayoutId id="2147483732" r:id="rId29"/>
    <p:sldLayoutId id="2147483733" r:id="rId30"/>
    <p:sldLayoutId id="2147483795" r:id="rId31"/>
    <p:sldLayoutId id="2147483734" r:id="rId32"/>
    <p:sldLayoutId id="2147483780" r:id="rId33"/>
    <p:sldLayoutId id="2147483827" r:id="rId34"/>
    <p:sldLayoutId id="2147483828" r:id="rId35"/>
    <p:sldLayoutId id="2147483829" r:id="rId36"/>
    <p:sldLayoutId id="2147483830" r:id="rId37"/>
    <p:sldLayoutId id="2147483831" r:id="rId38"/>
    <p:sldLayoutId id="2147483832" r:id="rId39"/>
    <p:sldLayoutId id="2147483805" r:id="rId40"/>
    <p:sldLayoutId id="2147483739" r:id="rId41"/>
    <p:sldLayoutId id="2147483740" r:id="rId42"/>
    <p:sldLayoutId id="2147483741" r:id="rId43"/>
    <p:sldLayoutId id="2147483798" r:id="rId44"/>
    <p:sldLayoutId id="2147483742" r:id="rId45"/>
    <p:sldLayoutId id="2147483778" r:id="rId46"/>
    <p:sldLayoutId id="2147483743" r:id="rId47"/>
    <p:sldLayoutId id="2147483744" r:id="rId48"/>
    <p:sldLayoutId id="2147483745" r:id="rId49"/>
    <p:sldLayoutId id="2147483799" r:id="rId50"/>
    <p:sldLayoutId id="2147483746" r:id="rId51"/>
    <p:sldLayoutId id="2147483777" r:id="rId52"/>
    <p:sldLayoutId id="2147483747" r:id="rId53"/>
    <p:sldLayoutId id="2147483748" r:id="rId54"/>
    <p:sldLayoutId id="2147483749" r:id="rId55"/>
    <p:sldLayoutId id="2147483800" r:id="rId56"/>
    <p:sldLayoutId id="2147483750" r:id="rId57"/>
    <p:sldLayoutId id="2147483775" r:id="rId58"/>
    <p:sldLayoutId id="2147483754" r:id="rId59"/>
    <p:sldLayoutId id="2147483755" r:id="rId60"/>
    <p:sldLayoutId id="2147483756" r:id="rId61"/>
    <p:sldLayoutId id="2147483812" r:id="rId62"/>
    <p:sldLayoutId id="2147483757" r:id="rId63"/>
    <p:sldLayoutId id="2147483774" r:id="rId64"/>
    <p:sldLayoutId id="2147483769" r:id="rId65"/>
    <p:sldLayoutId id="2147483823" r:id="rId66"/>
    <p:sldLayoutId id="2147483760" r:id="rId67"/>
    <p:sldLayoutId id="2147483813" r:id="rId68"/>
    <p:sldLayoutId id="2147483770" r:id="rId69"/>
    <p:sldLayoutId id="2147483772" r:id="rId70"/>
    <p:sldLayoutId id="2147483762" r:id="rId71"/>
    <p:sldLayoutId id="2147483763" r:id="rId72"/>
    <p:sldLayoutId id="2147483764" r:id="rId73"/>
    <p:sldLayoutId id="2147483814" r:id="rId74"/>
    <p:sldLayoutId id="2147483765" r:id="rId75"/>
    <p:sldLayoutId id="2147483771" r:id="rId76"/>
    <p:sldLayoutId id="2147483766" r:id="rId77"/>
    <p:sldLayoutId id="2147483824" r:id="rId78"/>
    <p:sldLayoutId id="2147483767" r:id="rId79"/>
    <p:sldLayoutId id="2147483825" r:id="rId80"/>
    <p:sldLayoutId id="2147483768" r:id="rId81"/>
    <p:sldLayoutId id="2147483783" r:id="rId8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p:titleStyle>
    <p:bodyStyle>
      <a:lvl1pPr marL="137160" indent="-192024" algn="l" defTabSz="914400" rtl="0" eaLnBrk="1" latinLnBrk="0" hangingPunct="1">
        <a:lnSpc>
          <a:spcPct val="107000"/>
        </a:lnSpc>
        <a:spcBef>
          <a:spcPts val="1200"/>
        </a:spcBef>
        <a:buClr>
          <a:schemeClr val="accent1"/>
        </a:buClr>
        <a:buFont typeface="Arial" panose="020B0604020202020204" pitchFamily="34" charset="0"/>
        <a:buChar char="•"/>
        <a:defRPr sz="2400" kern="1200" baseline="0">
          <a:solidFill>
            <a:schemeClr val="tx1"/>
          </a:solidFill>
          <a:latin typeface="+mn-lt"/>
          <a:ea typeface="+mn-ea"/>
          <a:cs typeface="+mn-cs"/>
        </a:defRPr>
      </a:lvl1pPr>
      <a:lvl2pPr marL="356616"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baseline="0">
          <a:solidFill>
            <a:schemeClr val="tx1"/>
          </a:solidFill>
          <a:latin typeface="+mn-lt"/>
          <a:ea typeface="+mn-ea"/>
          <a:cs typeface="+mn-cs"/>
        </a:defRPr>
      </a:lvl2pPr>
      <a:lvl3pPr marL="521208" indent="-164592"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600" kern="1200" dirty="0" smtClean="0">
          <a:solidFill>
            <a:schemeClr val="tx1"/>
          </a:solidFill>
          <a:latin typeface="+mn-lt"/>
          <a:ea typeface="+mn-ea"/>
          <a:cs typeface="+mn-cs"/>
        </a:defRPr>
      </a:lvl3pPr>
      <a:lvl4pPr marL="685800"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www.qualcomm.com/videos/5g-single-cell-positioning-ota-demonstration"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938A968C-5DDC-4091-9567-74EF32CFAE27}"/>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2584845F-75C2-415A-8317-9BE337A0A649}"/>
              </a:ext>
            </a:extLst>
          </p:cNvPr>
          <p:cNvSpPr>
            <a:spLocks noGrp="1"/>
          </p:cNvSpPr>
          <p:nvPr>
            <p:ph type="title"/>
          </p:nvPr>
        </p:nvSpPr>
        <p:spPr>
          <a:xfrm>
            <a:off x="431638" y="2524656"/>
            <a:ext cx="7415930" cy="1552989"/>
          </a:xfrm>
        </p:spPr>
        <p:txBody>
          <a:bodyPr/>
          <a:lstStyle/>
          <a:p>
            <a:r>
              <a:rPr lang="en-US" sz="5800" dirty="0"/>
              <a:t>Status Update for RTT Positioning Trial</a:t>
            </a:r>
          </a:p>
        </p:txBody>
      </p:sp>
      <p:sp>
        <p:nvSpPr>
          <p:cNvPr id="40" name="Text Placeholder 39">
            <a:extLst>
              <a:ext uri="{FF2B5EF4-FFF2-40B4-BE49-F238E27FC236}">
                <a16:creationId xmlns:a16="http://schemas.microsoft.com/office/drawing/2014/main" id="{21351918-77FB-479C-8F11-8354CFE4DB2E}"/>
              </a:ext>
            </a:extLst>
          </p:cNvPr>
          <p:cNvSpPr>
            <a:spLocks noGrp="1"/>
          </p:cNvSpPr>
          <p:nvPr>
            <p:ph type="body" sz="quarter" idx="11"/>
          </p:nvPr>
        </p:nvSpPr>
        <p:spPr/>
        <p:txBody>
          <a:bodyPr/>
          <a:lstStyle/>
          <a:p>
            <a:r>
              <a:rPr lang="de-DE" dirty="0"/>
              <a:t>Location</a:t>
            </a:r>
          </a:p>
        </p:txBody>
      </p:sp>
      <p:sp>
        <p:nvSpPr>
          <p:cNvPr id="42" name="Text Placeholder 41">
            <a:extLst>
              <a:ext uri="{FF2B5EF4-FFF2-40B4-BE49-F238E27FC236}">
                <a16:creationId xmlns:a16="http://schemas.microsoft.com/office/drawing/2014/main" id="{6A84C862-6DCC-4568-BD22-A3E24B33B940}"/>
              </a:ext>
            </a:extLst>
          </p:cNvPr>
          <p:cNvSpPr>
            <a:spLocks noGrp="1"/>
          </p:cNvSpPr>
          <p:nvPr>
            <p:ph type="body" sz="quarter" idx="13"/>
          </p:nvPr>
        </p:nvSpPr>
        <p:spPr/>
        <p:txBody>
          <a:bodyPr/>
          <a:lstStyle/>
          <a:p>
            <a:r>
              <a:rPr lang="de-DE" dirty="0"/>
              <a:t>03</a:t>
            </a:r>
            <a:r>
              <a:rPr lang="en-US" dirty="0"/>
              <a:t>/11/2020</a:t>
            </a:r>
            <a:endParaRPr lang="de-DE" dirty="0"/>
          </a:p>
        </p:txBody>
      </p:sp>
      <p:sp>
        <p:nvSpPr>
          <p:cNvPr id="44" name="Text Placeholder 43">
            <a:extLst>
              <a:ext uri="{FF2B5EF4-FFF2-40B4-BE49-F238E27FC236}">
                <a16:creationId xmlns:a16="http://schemas.microsoft.com/office/drawing/2014/main" id="{7E4D7D96-1FE9-4A55-9F59-71FDA213D4FD}"/>
              </a:ext>
            </a:extLst>
          </p:cNvPr>
          <p:cNvSpPr>
            <a:spLocks noGrp="1"/>
          </p:cNvSpPr>
          <p:nvPr>
            <p:ph type="body" sz="quarter" idx="14"/>
          </p:nvPr>
        </p:nvSpPr>
        <p:spPr/>
        <p:txBody>
          <a:bodyPr/>
          <a:lstStyle/>
          <a:p>
            <a:r>
              <a:rPr lang="de-DE" dirty="0"/>
              <a:t>@qualcomm</a:t>
            </a:r>
          </a:p>
        </p:txBody>
      </p:sp>
    </p:spTree>
    <p:extLst>
      <p:ext uri="{BB962C8B-B14F-4D97-AF65-F5344CB8AC3E}">
        <p14:creationId xmlns:p14="http://schemas.microsoft.com/office/powerpoint/2010/main" val="13710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6B08E4-3227-47CC-B713-84F2C5053654}"/>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841389" y="3127235"/>
            <a:ext cx="4686300" cy="3181350"/>
          </a:xfrm>
          <a:prstGeom prst="rect">
            <a:avLst/>
          </a:prstGeom>
        </p:spPr>
      </p:pic>
      <p:grpSp>
        <p:nvGrpSpPr>
          <p:cNvPr id="38" name="Group 37">
            <a:extLst>
              <a:ext uri="{FF2B5EF4-FFF2-40B4-BE49-F238E27FC236}">
                <a16:creationId xmlns:a16="http://schemas.microsoft.com/office/drawing/2014/main" id="{039A1A2E-94A2-418B-9337-0A178E11C503}"/>
              </a:ext>
            </a:extLst>
          </p:cNvPr>
          <p:cNvGrpSpPr/>
          <p:nvPr/>
        </p:nvGrpSpPr>
        <p:grpSpPr>
          <a:xfrm>
            <a:off x="6215825" y="3027457"/>
            <a:ext cx="4742594" cy="3362325"/>
            <a:chOff x="6427519" y="2000249"/>
            <a:chExt cx="4742594" cy="3362325"/>
          </a:xfrm>
        </p:grpSpPr>
        <p:pic>
          <p:nvPicPr>
            <p:cNvPr id="20" name="Picture 19">
              <a:extLst>
                <a:ext uri="{FF2B5EF4-FFF2-40B4-BE49-F238E27FC236}">
                  <a16:creationId xmlns:a16="http://schemas.microsoft.com/office/drawing/2014/main" id="{984CAC44-103B-4ACA-AE8E-482980A53CA3}"/>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6782367" y="2000249"/>
              <a:ext cx="3505200" cy="3362325"/>
            </a:xfrm>
            <a:prstGeom prst="rect">
              <a:avLst/>
            </a:prstGeom>
          </p:spPr>
        </p:pic>
        <p:pic>
          <p:nvPicPr>
            <p:cNvPr id="21" name="Picture 20">
              <a:extLst>
                <a:ext uri="{FF2B5EF4-FFF2-40B4-BE49-F238E27FC236}">
                  <a16:creationId xmlns:a16="http://schemas.microsoft.com/office/drawing/2014/main" id="{B6AC4C6D-A48E-48A7-A28B-AF07AD618225}"/>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5136342">
              <a:off x="7942889" y="2305385"/>
              <a:ext cx="3040588" cy="2916651"/>
            </a:xfrm>
            <a:prstGeom prst="rect">
              <a:avLst/>
            </a:prstGeom>
          </p:spPr>
        </p:pic>
        <p:pic>
          <p:nvPicPr>
            <p:cNvPr id="13" name="Picture 12">
              <a:extLst>
                <a:ext uri="{FF2B5EF4-FFF2-40B4-BE49-F238E27FC236}">
                  <a16:creationId xmlns:a16="http://schemas.microsoft.com/office/drawing/2014/main" id="{C8142AE8-D705-412D-93DE-55F22E69334C}"/>
                </a:ext>
              </a:extLst>
            </p:cNvPr>
            <p:cNvPicPr>
              <a:picLocks noChangeAspect="1"/>
            </p:cNvPicPr>
            <p:nvPr/>
          </p:nvPicPr>
          <p:blipFill>
            <a:blip r:embed="rId4"/>
            <a:stretch>
              <a:fillRect/>
            </a:stretch>
          </p:blipFill>
          <p:spPr>
            <a:xfrm>
              <a:off x="6427519" y="3282697"/>
              <a:ext cx="733425" cy="962025"/>
            </a:xfrm>
            <a:prstGeom prst="rect">
              <a:avLst/>
            </a:prstGeom>
          </p:spPr>
        </p:pic>
        <p:pic>
          <p:nvPicPr>
            <p:cNvPr id="15" name="Picture 14">
              <a:extLst>
                <a:ext uri="{FF2B5EF4-FFF2-40B4-BE49-F238E27FC236}">
                  <a16:creationId xmlns:a16="http://schemas.microsoft.com/office/drawing/2014/main" id="{B951BD9F-86E0-40A9-A4B7-A5CF05AF9CBC}"/>
                </a:ext>
              </a:extLst>
            </p:cNvPr>
            <p:cNvPicPr>
              <a:picLocks noChangeAspect="1"/>
            </p:cNvPicPr>
            <p:nvPr/>
          </p:nvPicPr>
          <p:blipFill>
            <a:blip r:embed="rId4"/>
            <a:stretch>
              <a:fillRect/>
            </a:stretch>
          </p:blipFill>
          <p:spPr>
            <a:xfrm>
              <a:off x="10436688" y="2363980"/>
              <a:ext cx="733425" cy="962025"/>
            </a:xfrm>
            <a:prstGeom prst="rect">
              <a:avLst/>
            </a:prstGeom>
          </p:spPr>
        </p:pic>
        <p:pic>
          <p:nvPicPr>
            <p:cNvPr id="17" name="Picture 16">
              <a:extLst>
                <a:ext uri="{FF2B5EF4-FFF2-40B4-BE49-F238E27FC236}">
                  <a16:creationId xmlns:a16="http://schemas.microsoft.com/office/drawing/2014/main" id="{94019F39-E934-4A07-AEC1-B1EF2A39DA64}"/>
                </a:ext>
              </a:extLst>
            </p:cNvPr>
            <p:cNvPicPr>
              <a:picLocks noChangeAspect="1"/>
            </p:cNvPicPr>
            <p:nvPr/>
          </p:nvPicPr>
          <p:blipFill>
            <a:blip r:embed="rId5"/>
            <a:stretch>
              <a:fillRect/>
            </a:stretch>
          </p:blipFill>
          <p:spPr>
            <a:xfrm>
              <a:off x="8808800" y="3894053"/>
              <a:ext cx="435783" cy="541615"/>
            </a:xfrm>
            <a:prstGeom prst="rect">
              <a:avLst/>
            </a:prstGeom>
          </p:spPr>
        </p:pic>
        <p:cxnSp>
          <p:nvCxnSpPr>
            <p:cNvPr id="23" name="Straight Connector 22">
              <a:extLst>
                <a:ext uri="{FF2B5EF4-FFF2-40B4-BE49-F238E27FC236}">
                  <a16:creationId xmlns:a16="http://schemas.microsoft.com/office/drawing/2014/main" id="{1A4A31FB-C6B3-4ECB-9EC5-4D6836A976DB}"/>
                </a:ext>
              </a:extLst>
            </p:cNvPr>
            <p:cNvCxnSpPr>
              <a:cxnSpLocks/>
            </p:cNvCxnSpPr>
            <p:nvPr/>
          </p:nvCxnSpPr>
          <p:spPr>
            <a:xfrm>
              <a:off x="7184376" y="3681411"/>
              <a:ext cx="2197164" cy="295678"/>
            </a:xfrm>
            <a:prstGeom prst="line">
              <a:avLst/>
            </a:prstGeom>
            <a:ln w="19050">
              <a:solidFill>
                <a:schemeClr val="accent2">
                  <a:lumMod val="5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81FB56-ED86-4E4B-830C-D39064C0A5DC}"/>
                </a:ext>
              </a:extLst>
            </p:cNvPr>
            <p:cNvCxnSpPr>
              <a:cxnSpLocks/>
            </p:cNvCxnSpPr>
            <p:nvPr/>
          </p:nvCxnSpPr>
          <p:spPr>
            <a:xfrm>
              <a:off x="7184376" y="3681411"/>
              <a:ext cx="1991436" cy="754257"/>
            </a:xfrm>
            <a:prstGeom prst="line">
              <a:avLst/>
            </a:prstGeom>
            <a:ln w="19050">
              <a:solidFill>
                <a:schemeClr val="accent2">
                  <a:lumMod val="5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6BE1C28-225B-4475-A96B-C68347907EF3}"/>
                </a:ext>
              </a:extLst>
            </p:cNvPr>
            <p:cNvCxnSpPr>
              <a:cxnSpLocks/>
            </p:cNvCxnSpPr>
            <p:nvPr/>
          </p:nvCxnSpPr>
          <p:spPr>
            <a:xfrm flipH="1">
              <a:off x="8743282" y="3035205"/>
              <a:ext cx="1946296" cy="990262"/>
            </a:xfrm>
            <a:prstGeom prst="line">
              <a:avLst/>
            </a:prstGeom>
            <a:ln w="19050">
              <a:solidFill>
                <a:schemeClr val="accent2">
                  <a:lumMod val="5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58DDF8-EA70-4461-879E-9039C67A1D5C}"/>
                </a:ext>
              </a:extLst>
            </p:cNvPr>
            <p:cNvCxnSpPr>
              <a:cxnSpLocks/>
              <a:endCxn id="17" idx="2"/>
            </p:cNvCxnSpPr>
            <p:nvPr/>
          </p:nvCxnSpPr>
          <p:spPr>
            <a:xfrm flipH="1">
              <a:off x="9026692" y="3035205"/>
              <a:ext cx="1615723" cy="1400463"/>
            </a:xfrm>
            <a:prstGeom prst="line">
              <a:avLst/>
            </a:prstGeom>
            <a:ln w="19050">
              <a:solidFill>
                <a:schemeClr val="accent2">
                  <a:lumMod val="50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76B8AFFA-3683-4987-9F1C-997FF709D016}"/>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63AC43E5-51A2-4159-9D87-C1AB114E1018}"/>
              </a:ext>
            </a:extLst>
          </p:cNvPr>
          <p:cNvSpPr>
            <a:spLocks noGrp="1"/>
          </p:cNvSpPr>
          <p:nvPr>
            <p:ph type="title"/>
          </p:nvPr>
        </p:nvSpPr>
        <p:spPr/>
        <p:txBody>
          <a:bodyPr/>
          <a:lstStyle/>
          <a:p>
            <a:r>
              <a:rPr lang="en-US" dirty="0"/>
              <a:t>Phased Trial Plan</a:t>
            </a:r>
          </a:p>
        </p:txBody>
      </p:sp>
      <p:sp>
        <p:nvSpPr>
          <p:cNvPr id="4" name="Content Placeholder 3">
            <a:extLst>
              <a:ext uri="{FF2B5EF4-FFF2-40B4-BE49-F238E27FC236}">
                <a16:creationId xmlns:a16="http://schemas.microsoft.com/office/drawing/2014/main" id="{9D6881F8-F6E6-45D8-9721-C793BF3E3D8D}"/>
              </a:ext>
            </a:extLst>
          </p:cNvPr>
          <p:cNvSpPr>
            <a:spLocks noGrp="1"/>
          </p:cNvSpPr>
          <p:nvPr>
            <p:ph sz="quarter" idx="16"/>
          </p:nvPr>
        </p:nvSpPr>
        <p:spPr/>
        <p:txBody>
          <a:bodyPr/>
          <a:lstStyle/>
          <a:p>
            <a:pPr marL="0" indent="0">
              <a:buNone/>
            </a:pPr>
            <a:r>
              <a:rPr lang="en-US" altLang="zh-CN" sz="1600" b="1" dirty="0">
                <a:solidFill>
                  <a:srgbClr val="0070C0"/>
                </a:solidFill>
              </a:rPr>
              <a:t>Single Cell RTT + </a:t>
            </a:r>
            <a:r>
              <a:rPr lang="en-US" altLang="zh-CN" sz="1600" b="1" dirty="0" err="1">
                <a:solidFill>
                  <a:srgbClr val="0070C0"/>
                </a:solidFill>
              </a:rPr>
              <a:t>AoA</a:t>
            </a:r>
            <a:r>
              <a:rPr lang="en-US" altLang="zh-CN" sz="1600" b="1" dirty="0">
                <a:solidFill>
                  <a:srgbClr val="0070C0"/>
                </a:solidFill>
              </a:rPr>
              <a:t> (Done)</a:t>
            </a:r>
          </a:p>
          <a:p>
            <a:pPr lvl="1"/>
            <a:r>
              <a:rPr lang="en-US" altLang="zh-CN" sz="1200" dirty="0"/>
              <a:t>Round Trip Time (RTT) estimation determines range</a:t>
            </a:r>
          </a:p>
          <a:p>
            <a:pPr lvl="1"/>
            <a:r>
              <a:rPr lang="en-US" sz="1200" dirty="0"/>
              <a:t>Massive MIMO based A</a:t>
            </a:r>
            <a:r>
              <a:rPr lang="en-US" altLang="zh-CN" sz="1200" dirty="0"/>
              <a:t>ngle-of-Arrival (</a:t>
            </a:r>
            <a:r>
              <a:rPr lang="en-US" sz="1200" dirty="0" err="1"/>
              <a:t>AoA</a:t>
            </a:r>
            <a:r>
              <a:rPr lang="en-US" sz="1200" dirty="0"/>
              <a:t>) estimation determines position within that range</a:t>
            </a:r>
          </a:p>
          <a:p>
            <a:r>
              <a:rPr lang="en-US" altLang="zh-CN" sz="1600" b="1" dirty="0"/>
              <a:t>P1a: </a:t>
            </a:r>
            <a:r>
              <a:rPr lang="en-US" sz="1600" b="1" dirty="0"/>
              <a:t>Single-cell RTT + </a:t>
            </a:r>
            <a:r>
              <a:rPr lang="en-US" sz="1600" b="1" dirty="0" err="1"/>
              <a:t>AoA</a:t>
            </a:r>
            <a:r>
              <a:rPr lang="en-US" sz="1600" b="1" dirty="0"/>
              <a:t> in campus network</a:t>
            </a:r>
          </a:p>
        </p:txBody>
      </p:sp>
      <p:sp>
        <p:nvSpPr>
          <p:cNvPr id="12" name="Content Placeholder 11">
            <a:extLst>
              <a:ext uri="{FF2B5EF4-FFF2-40B4-BE49-F238E27FC236}">
                <a16:creationId xmlns:a16="http://schemas.microsoft.com/office/drawing/2014/main" id="{E1C14D87-18EC-4BB4-B3DE-2907C1FB1B89}"/>
              </a:ext>
            </a:extLst>
          </p:cNvPr>
          <p:cNvSpPr>
            <a:spLocks noGrp="1"/>
          </p:cNvSpPr>
          <p:nvPr>
            <p:ph sz="quarter" idx="17"/>
          </p:nvPr>
        </p:nvSpPr>
        <p:spPr>
          <a:xfrm>
            <a:off x="6215825" y="1708055"/>
            <a:ext cx="5466587" cy="4681727"/>
          </a:xfrm>
        </p:spPr>
        <p:txBody>
          <a:bodyPr/>
          <a:lstStyle/>
          <a:p>
            <a:pPr marL="0" indent="0">
              <a:buNone/>
            </a:pPr>
            <a:r>
              <a:rPr lang="en-US" sz="1600" b="1" dirty="0">
                <a:solidFill>
                  <a:srgbClr val="0070C0"/>
                </a:solidFill>
              </a:rPr>
              <a:t>Multi-cell RTT + </a:t>
            </a:r>
            <a:r>
              <a:rPr lang="en-US" sz="1600" b="1" dirty="0" err="1">
                <a:solidFill>
                  <a:srgbClr val="0070C0"/>
                </a:solidFill>
              </a:rPr>
              <a:t>AoA</a:t>
            </a:r>
            <a:r>
              <a:rPr lang="en-US" sz="1600" b="1" dirty="0">
                <a:solidFill>
                  <a:srgbClr val="0070C0"/>
                </a:solidFill>
              </a:rPr>
              <a:t> (Ongoing)</a:t>
            </a:r>
          </a:p>
          <a:p>
            <a:pPr lvl="2"/>
            <a:r>
              <a:rPr lang="en-US" sz="1200" dirty="0"/>
              <a:t>Additional LOS </a:t>
            </a:r>
            <a:r>
              <a:rPr lang="en-US" sz="1200" dirty="0" err="1"/>
              <a:t>gNBs</a:t>
            </a:r>
            <a:r>
              <a:rPr lang="en-US" sz="1200" dirty="0"/>
              <a:t> improve positioning accuracy </a:t>
            </a:r>
          </a:p>
          <a:p>
            <a:pPr lvl="2"/>
            <a:r>
              <a:rPr lang="en-US" sz="1200" dirty="0"/>
              <a:t>Tight time synchronization not required</a:t>
            </a:r>
          </a:p>
          <a:p>
            <a:r>
              <a:rPr lang="en-US" sz="1600" b="1" dirty="0"/>
              <a:t>P1b: Multi-cell RTT + </a:t>
            </a:r>
            <a:r>
              <a:rPr lang="en-US" sz="1600" b="1" dirty="0" err="1"/>
              <a:t>AoA</a:t>
            </a:r>
            <a:r>
              <a:rPr lang="en-US" sz="1600" b="1" dirty="0"/>
              <a:t> in campus network</a:t>
            </a:r>
          </a:p>
          <a:p>
            <a:pPr marL="137160" lvl="1" indent="-192024">
              <a:spcBef>
                <a:spcPts val="1200"/>
              </a:spcBef>
              <a:buClr>
                <a:schemeClr val="accent1"/>
              </a:buClr>
            </a:pPr>
            <a:r>
              <a:rPr lang="en-US" b="1" dirty="0"/>
              <a:t>P2:   Multi-cell RTT + </a:t>
            </a:r>
            <a:r>
              <a:rPr lang="en-US" b="1" dirty="0" err="1"/>
              <a:t>AoA</a:t>
            </a:r>
            <a:r>
              <a:rPr lang="en-US" b="1" dirty="0"/>
              <a:t> in realistic deployment</a:t>
            </a:r>
          </a:p>
        </p:txBody>
      </p:sp>
      <p:sp>
        <p:nvSpPr>
          <p:cNvPr id="11" name="Subtitle 10">
            <a:extLst>
              <a:ext uri="{FF2B5EF4-FFF2-40B4-BE49-F238E27FC236}">
                <a16:creationId xmlns:a16="http://schemas.microsoft.com/office/drawing/2014/main" id="{18F11412-914C-4E9E-A1E9-A3C3B00B7E3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771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BF2F182-BB1D-4629-9B1C-E8377B4A722B}"/>
              </a:ext>
            </a:extLst>
          </p:cNvPr>
          <p:cNvSpPr>
            <a:spLocks noGrp="1"/>
          </p:cNvSpPr>
          <p:nvPr>
            <p:ph type="body" sz="quarter" idx="15"/>
          </p:nvPr>
        </p:nvSpPr>
        <p:spPr/>
        <p:txBody>
          <a:bodyPr/>
          <a:lstStyle/>
          <a:p>
            <a:r>
              <a:rPr lang="en-US" sz="2400" dirty="0">
                <a:solidFill>
                  <a:srgbClr val="FFFFFF"/>
                </a:solidFill>
                <a:cs typeface="Microsoft Sans Serif" panose="020B0604020202020204" pitchFamily="34" charset="0"/>
              </a:rPr>
              <a:t>Multi-cell RTT / </a:t>
            </a:r>
            <a:r>
              <a:rPr lang="en-US" sz="2400" dirty="0" err="1">
                <a:solidFill>
                  <a:srgbClr val="FFFFFF"/>
                </a:solidFill>
                <a:cs typeface="Microsoft Sans Serif" panose="020B0604020202020204" pitchFamily="34" charset="0"/>
              </a:rPr>
              <a:t>AoA</a:t>
            </a:r>
            <a:r>
              <a:rPr lang="en-US" sz="2400" dirty="0">
                <a:solidFill>
                  <a:srgbClr val="FFFFFF"/>
                </a:solidFill>
                <a:cs typeface="Microsoft Sans Serif" panose="020B0604020202020204" pitchFamily="34" charset="0"/>
              </a:rPr>
              <a:t> based implementation is expected to improve accuracy</a:t>
            </a:r>
          </a:p>
        </p:txBody>
      </p:sp>
      <p:sp>
        <p:nvSpPr>
          <p:cNvPr id="2" name="Footer Placeholder 1">
            <a:extLst>
              <a:ext uri="{FF2B5EF4-FFF2-40B4-BE49-F238E27FC236}">
                <a16:creationId xmlns:a16="http://schemas.microsoft.com/office/drawing/2014/main" id="{226F48CC-7869-4899-AF3B-33501C686895}"/>
              </a:ext>
            </a:extLst>
          </p:cNvPr>
          <p:cNvSpPr>
            <a:spLocks noGrp="1"/>
          </p:cNvSpPr>
          <p:nvPr>
            <p:ph type="ftr" sz="quarter" idx="3"/>
          </p:nvPr>
        </p:nvSpPr>
        <p:spPr/>
        <p:txBody>
          <a:bodyPr vert="horz" wrap="square" lIns="0" tIns="0" rIns="0" bIns="0" rtlCol="0" anchor="b">
            <a:normAutofit/>
          </a:bodyPr>
          <a:lstStyle/>
          <a:p>
            <a:r>
              <a:rPr lang="en-US" kern="1200" baseline="0">
                <a:latin typeface="+mn-lt"/>
                <a:ea typeface="+mn-ea"/>
                <a:cs typeface="+mn-cs"/>
              </a:rPr>
              <a:t>Source sample text</a:t>
            </a:r>
          </a:p>
        </p:txBody>
      </p:sp>
      <p:sp>
        <p:nvSpPr>
          <p:cNvPr id="3" name="Title 2">
            <a:extLst>
              <a:ext uri="{FF2B5EF4-FFF2-40B4-BE49-F238E27FC236}">
                <a16:creationId xmlns:a16="http://schemas.microsoft.com/office/drawing/2014/main" id="{BFCC937C-04CB-4FCB-8768-EEB2BEB7E753}"/>
              </a:ext>
            </a:extLst>
          </p:cNvPr>
          <p:cNvSpPr>
            <a:spLocks noGrp="1"/>
          </p:cNvSpPr>
          <p:nvPr>
            <p:ph type="title"/>
          </p:nvPr>
        </p:nvSpPr>
        <p:spPr/>
        <p:txBody>
          <a:bodyPr vert="horz" wrap="square" lIns="0" tIns="0" rIns="0" bIns="0" rtlCol="0" anchor="b">
            <a:normAutofit/>
          </a:bodyPr>
          <a:lstStyle/>
          <a:p>
            <a:r>
              <a:rPr lang="en-US" kern="1200" baseline="0" dirty="0">
                <a:latin typeface="+mj-lt"/>
                <a:ea typeface="+mj-ea"/>
                <a:cs typeface="+mj-cs"/>
              </a:rPr>
              <a:t>Summary of P1a </a:t>
            </a:r>
            <a:r>
              <a:rPr lang="en-US" dirty="0"/>
              <a:t>5G Positioning </a:t>
            </a:r>
            <a:r>
              <a:rPr lang="en-US" kern="1200" baseline="0" dirty="0">
                <a:latin typeface="+mj-lt"/>
                <a:ea typeface="+mj-ea"/>
                <a:cs typeface="+mj-cs"/>
              </a:rPr>
              <a:t>Trial</a:t>
            </a:r>
          </a:p>
        </p:txBody>
      </p:sp>
      <p:sp>
        <p:nvSpPr>
          <p:cNvPr id="4" name="Content Placeholder 3">
            <a:extLst>
              <a:ext uri="{FF2B5EF4-FFF2-40B4-BE49-F238E27FC236}">
                <a16:creationId xmlns:a16="http://schemas.microsoft.com/office/drawing/2014/main" id="{8AC1628A-BF0E-4A72-9C08-08C3983F6B0D}"/>
              </a:ext>
            </a:extLst>
          </p:cNvPr>
          <p:cNvSpPr>
            <a:spLocks noGrp="1"/>
          </p:cNvSpPr>
          <p:nvPr>
            <p:ph sz="quarter" idx="14"/>
          </p:nvPr>
        </p:nvSpPr>
        <p:spPr/>
        <p:txBody>
          <a:bodyPr vert="horz" lIns="0" tIns="0" rIns="0" bIns="0" rtlCol="0">
            <a:normAutofit/>
          </a:bodyPr>
          <a:lstStyle/>
          <a:p>
            <a:r>
              <a:rPr lang="en-US" altLang="zh-CN" dirty="0"/>
              <a:t>Demo Video</a:t>
            </a:r>
            <a:r>
              <a:rPr lang="zh-CN" altLang="en-US" dirty="0"/>
              <a:t>：</a:t>
            </a:r>
            <a:r>
              <a:rPr lang="en-US" u="sng" dirty="0">
                <a:hlinkClick r:id="rId2"/>
              </a:rPr>
              <a:t>https://www.qualcomm.com/videos/5g-single-cell-positioning-ota-demonstration</a:t>
            </a:r>
            <a:endParaRPr lang="en-US" dirty="0"/>
          </a:p>
          <a:p>
            <a:r>
              <a:rPr lang="en-US" altLang="zh-CN" dirty="0"/>
              <a:t>Joint field trial results</a:t>
            </a:r>
            <a:r>
              <a:rPr lang="en-US" dirty="0"/>
              <a:t> </a:t>
            </a:r>
          </a:p>
        </p:txBody>
      </p:sp>
      <p:sp>
        <p:nvSpPr>
          <p:cNvPr id="28" name="Subtitle 6">
            <a:extLst>
              <a:ext uri="{FF2B5EF4-FFF2-40B4-BE49-F238E27FC236}">
                <a16:creationId xmlns:a16="http://schemas.microsoft.com/office/drawing/2014/main" id="{5F00DC49-511C-4DBF-93B8-9BB3F6038E70}"/>
              </a:ext>
            </a:extLst>
          </p:cNvPr>
          <p:cNvSpPr>
            <a:spLocks noGrp="1"/>
          </p:cNvSpPr>
          <p:nvPr>
            <p:ph type="subTitle" idx="1"/>
          </p:nvPr>
        </p:nvSpPr>
        <p:spPr/>
        <p:txBody>
          <a:bodyPr/>
          <a:lstStyle/>
          <a:p>
            <a:r>
              <a:rPr lang="en-US" altLang="zh-CN" dirty="0"/>
              <a:t>P1a</a:t>
            </a:r>
            <a:r>
              <a:rPr lang="zh-CN" altLang="en-US" dirty="0"/>
              <a:t>：</a:t>
            </a:r>
            <a:r>
              <a:rPr lang="en-US" dirty="0"/>
              <a:t>Single Cell RTT + </a:t>
            </a:r>
            <a:r>
              <a:rPr lang="en-US" dirty="0" err="1"/>
              <a:t>AoA</a:t>
            </a:r>
            <a:endParaRPr lang="en-US" dirty="0"/>
          </a:p>
        </p:txBody>
      </p:sp>
      <p:graphicFrame>
        <p:nvGraphicFramePr>
          <p:cNvPr id="5" name="Table 7">
            <a:extLst>
              <a:ext uri="{FF2B5EF4-FFF2-40B4-BE49-F238E27FC236}">
                <a16:creationId xmlns:a16="http://schemas.microsoft.com/office/drawing/2014/main" id="{0BB73105-8A53-43E8-92E8-56472FFB56C8}"/>
              </a:ext>
            </a:extLst>
          </p:cNvPr>
          <p:cNvGraphicFramePr>
            <a:graphicFrameLocks noGrp="1"/>
          </p:cNvGraphicFramePr>
          <p:nvPr>
            <p:extLst>
              <p:ext uri="{D42A27DB-BD31-4B8C-83A1-F6EECF244321}">
                <p14:modId xmlns:p14="http://schemas.microsoft.com/office/powerpoint/2010/main" val="1193039307"/>
              </p:ext>
            </p:extLst>
          </p:nvPr>
        </p:nvGraphicFramePr>
        <p:xfrm>
          <a:off x="1776728" y="3777513"/>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28992908"/>
                    </a:ext>
                  </a:extLst>
                </a:gridCol>
                <a:gridCol w="2709333">
                  <a:extLst>
                    <a:ext uri="{9D8B030D-6E8A-4147-A177-3AD203B41FA5}">
                      <a16:colId xmlns:a16="http://schemas.microsoft.com/office/drawing/2014/main" val="1720825428"/>
                    </a:ext>
                  </a:extLst>
                </a:gridCol>
                <a:gridCol w="2709333">
                  <a:extLst>
                    <a:ext uri="{9D8B030D-6E8A-4147-A177-3AD203B41FA5}">
                      <a16:colId xmlns:a16="http://schemas.microsoft.com/office/drawing/2014/main" val="1228233559"/>
                    </a:ext>
                  </a:extLst>
                </a:gridCol>
              </a:tblGrid>
              <a:tr h="370840">
                <a:tc>
                  <a:txBody>
                    <a:bodyPr/>
                    <a:lstStyle/>
                    <a:p>
                      <a:pPr algn="ctr"/>
                      <a:endParaRPr lang="en-US" dirty="0"/>
                    </a:p>
                  </a:txBody>
                  <a:tcPr/>
                </a:tc>
                <a:tc>
                  <a:txBody>
                    <a:bodyPr/>
                    <a:lstStyle/>
                    <a:p>
                      <a:pPr algn="ctr"/>
                      <a:r>
                        <a:rPr lang="en-US" dirty="0"/>
                        <a:t>50</a:t>
                      </a:r>
                      <a:r>
                        <a:rPr lang="en-US" baseline="30000" dirty="0"/>
                        <a:t>th</a:t>
                      </a:r>
                      <a:r>
                        <a:rPr lang="en-US" dirty="0"/>
                        <a:t> percentile</a:t>
                      </a:r>
                    </a:p>
                  </a:txBody>
                  <a:tcPr/>
                </a:tc>
                <a:tc>
                  <a:txBody>
                    <a:bodyPr/>
                    <a:lstStyle/>
                    <a:p>
                      <a:pPr algn="ctr"/>
                      <a:r>
                        <a:rPr lang="en-US" dirty="0"/>
                        <a:t>80</a:t>
                      </a:r>
                      <a:r>
                        <a:rPr lang="en-US" baseline="30000" dirty="0"/>
                        <a:t>th</a:t>
                      </a:r>
                      <a:r>
                        <a:rPr lang="en-US" dirty="0"/>
                        <a:t> percentile</a:t>
                      </a:r>
                    </a:p>
                  </a:txBody>
                  <a:tcPr/>
                </a:tc>
                <a:extLst>
                  <a:ext uri="{0D108BD9-81ED-4DB2-BD59-A6C34878D82A}">
                    <a16:rowId xmlns:a16="http://schemas.microsoft.com/office/drawing/2014/main" val="2738693368"/>
                  </a:ext>
                </a:extLst>
              </a:tr>
              <a:tr h="370840">
                <a:tc>
                  <a:txBody>
                    <a:bodyPr/>
                    <a:lstStyle/>
                    <a:p>
                      <a:pPr algn="ctr"/>
                      <a:r>
                        <a:rPr lang="en-US" dirty="0"/>
                        <a:t>Horizontal Accuracy</a:t>
                      </a:r>
                    </a:p>
                  </a:txBody>
                  <a:tcPr/>
                </a:tc>
                <a:tc>
                  <a:txBody>
                    <a:bodyPr/>
                    <a:lstStyle/>
                    <a:p>
                      <a:pPr algn="ctr"/>
                      <a:r>
                        <a:rPr lang="en-US" dirty="0"/>
                        <a:t>1.6m</a:t>
                      </a:r>
                    </a:p>
                  </a:txBody>
                  <a:tcPr/>
                </a:tc>
                <a:tc>
                  <a:txBody>
                    <a:bodyPr/>
                    <a:lstStyle/>
                    <a:p>
                      <a:pPr algn="ctr"/>
                      <a:r>
                        <a:rPr lang="en-US" dirty="0"/>
                        <a:t>2.1m</a:t>
                      </a:r>
                    </a:p>
                  </a:txBody>
                  <a:tcPr/>
                </a:tc>
                <a:extLst>
                  <a:ext uri="{0D108BD9-81ED-4DB2-BD59-A6C34878D82A}">
                    <a16:rowId xmlns:a16="http://schemas.microsoft.com/office/drawing/2014/main" val="2310594232"/>
                  </a:ext>
                </a:extLst>
              </a:tr>
              <a:tr h="370840">
                <a:tc>
                  <a:txBody>
                    <a:bodyPr/>
                    <a:lstStyle/>
                    <a:p>
                      <a:pPr algn="ctr"/>
                      <a:r>
                        <a:rPr lang="en-US" dirty="0"/>
                        <a:t>Vertical Accuracy</a:t>
                      </a:r>
                    </a:p>
                  </a:txBody>
                  <a:tcPr/>
                </a:tc>
                <a:tc>
                  <a:txBody>
                    <a:bodyPr/>
                    <a:lstStyle/>
                    <a:p>
                      <a:pPr algn="ctr"/>
                      <a:r>
                        <a:rPr lang="en-US" dirty="0"/>
                        <a:t>0.8m</a:t>
                      </a:r>
                    </a:p>
                  </a:txBody>
                  <a:tcPr/>
                </a:tc>
                <a:tc>
                  <a:txBody>
                    <a:bodyPr/>
                    <a:lstStyle/>
                    <a:p>
                      <a:pPr algn="ctr"/>
                      <a:r>
                        <a:rPr lang="en-US" dirty="0"/>
                        <a:t>1.2m</a:t>
                      </a:r>
                    </a:p>
                  </a:txBody>
                  <a:tcPr/>
                </a:tc>
                <a:extLst>
                  <a:ext uri="{0D108BD9-81ED-4DB2-BD59-A6C34878D82A}">
                    <a16:rowId xmlns:a16="http://schemas.microsoft.com/office/drawing/2014/main" val="2557287236"/>
                  </a:ext>
                </a:extLst>
              </a:tr>
            </a:tbl>
          </a:graphicData>
        </a:graphic>
      </p:graphicFrame>
      <p:sp>
        <p:nvSpPr>
          <p:cNvPr id="8" name="TextBox 7">
            <a:extLst>
              <a:ext uri="{FF2B5EF4-FFF2-40B4-BE49-F238E27FC236}">
                <a16:creationId xmlns:a16="http://schemas.microsoft.com/office/drawing/2014/main" id="{8FAA1A5B-4F08-4D8E-AEF4-C1611C23CCCB}"/>
              </a:ext>
            </a:extLst>
          </p:cNvPr>
          <p:cNvSpPr txBox="1"/>
          <p:nvPr/>
        </p:nvSpPr>
        <p:spPr>
          <a:xfrm>
            <a:off x="3666744" y="3475118"/>
            <a:ext cx="386804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Raw* positioning accuracy along trail route</a:t>
            </a:r>
          </a:p>
        </p:txBody>
      </p:sp>
      <p:sp>
        <p:nvSpPr>
          <p:cNvPr id="9" name="TextBox 8">
            <a:extLst>
              <a:ext uri="{FF2B5EF4-FFF2-40B4-BE49-F238E27FC236}">
                <a16:creationId xmlns:a16="http://schemas.microsoft.com/office/drawing/2014/main" id="{D9D8E9A2-1BAC-450C-A0BB-F829D5121ADB}"/>
              </a:ext>
            </a:extLst>
          </p:cNvPr>
          <p:cNvSpPr txBox="1"/>
          <p:nvPr/>
        </p:nvSpPr>
        <p:spPr>
          <a:xfrm>
            <a:off x="1804160" y="5002442"/>
            <a:ext cx="835805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a:t>
            </a:r>
            <a:r>
              <a:rPr lang="en-US" sz="1400" dirty="0">
                <a:solidFill>
                  <a:schemeClr val="tx2"/>
                </a:solidFill>
                <a:latin typeface="Microsoft Sans Serif"/>
                <a:cs typeface="Microsoft Sans Serif" panose="020B0604020202020204" pitchFamily="34" charset="0"/>
              </a:rPr>
              <a:t>Instantaneous location estimates with no temporal processing, no GNSS or other sensor data assistance</a:t>
            </a:r>
            <a:endParaRPr lang="en-US" sz="1600" dirty="0">
              <a:solidFill>
                <a:schemeClr val="tx2"/>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167874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C2CB6B0-37FD-44C3-A5CB-6FC9E4424ABD}"/>
              </a:ext>
            </a:extLst>
          </p:cNvPr>
          <p:cNvSpPr>
            <a:spLocks noGrp="1"/>
          </p:cNvSpPr>
          <p:nvPr>
            <p:ph type="subTitle" idx="1"/>
          </p:nvPr>
        </p:nvSpPr>
        <p:spPr/>
        <p:txBody>
          <a:bodyPr/>
          <a:lstStyle/>
          <a:p>
            <a:endParaRPr lang="en-US"/>
          </a:p>
        </p:txBody>
      </p:sp>
      <p:sp>
        <p:nvSpPr>
          <p:cNvPr id="8" name="Title 7">
            <a:extLst>
              <a:ext uri="{FF2B5EF4-FFF2-40B4-BE49-F238E27FC236}">
                <a16:creationId xmlns:a16="http://schemas.microsoft.com/office/drawing/2014/main" id="{15D613CA-024C-405C-8FE3-FE118A4B0A17}"/>
              </a:ext>
            </a:extLst>
          </p:cNvPr>
          <p:cNvSpPr>
            <a:spLocks noGrp="1"/>
          </p:cNvSpPr>
          <p:nvPr>
            <p:ph type="title"/>
          </p:nvPr>
        </p:nvSpPr>
        <p:spPr>
          <a:xfrm>
            <a:off x="495298" y="3194277"/>
            <a:ext cx="8829675" cy="736355"/>
          </a:xfrm>
        </p:spPr>
        <p:txBody>
          <a:bodyPr/>
          <a:lstStyle/>
          <a:p>
            <a:r>
              <a:rPr lang="en-US" dirty="0"/>
              <a:t>Appendix</a:t>
            </a:r>
          </a:p>
        </p:txBody>
      </p:sp>
      <p:sp>
        <p:nvSpPr>
          <p:cNvPr id="2" name="Footer Placeholder 1">
            <a:extLst>
              <a:ext uri="{FF2B5EF4-FFF2-40B4-BE49-F238E27FC236}">
                <a16:creationId xmlns:a16="http://schemas.microsoft.com/office/drawing/2014/main" id="{B7A55501-8E1D-43D4-84C0-9086FCC8388B}"/>
              </a:ext>
            </a:extLst>
          </p:cNvPr>
          <p:cNvSpPr>
            <a:spLocks noGrp="1"/>
          </p:cNvSpPr>
          <p:nvPr>
            <p:ph type="ftr" sz="quarter" idx="4294967295"/>
          </p:nvPr>
        </p:nvSpPr>
        <p:spPr>
          <a:xfrm>
            <a:off x="0" y="6534150"/>
            <a:ext cx="10490200" cy="117475"/>
          </a:xfrm>
        </p:spPr>
        <p:txBody>
          <a:bodyPr/>
          <a:lstStyle/>
          <a:p>
            <a:r>
              <a:rPr lang="en-US"/>
              <a:t>Source sample text</a:t>
            </a:r>
            <a:endParaRPr lang="en-US" dirty="0"/>
          </a:p>
        </p:txBody>
      </p:sp>
    </p:spTree>
    <p:extLst>
      <p:ext uri="{BB962C8B-B14F-4D97-AF65-F5344CB8AC3E}">
        <p14:creationId xmlns:p14="http://schemas.microsoft.com/office/powerpoint/2010/main" val="28459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6F48CC-7869-4899-AF3B-33501C686895}"/>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BFCC937C-04CB-4FCB-8768-EEB2BEB7E753}"/>
              </a:ext>
            </a:extLst>
          </p:cNvPr>
          <p:cNvSpPr>
            <a:spLocks noGrp="1"/>
          </p:cNvSpPr>
          <p:nvPr>
            <p:ph type="title"/>
          </p:nvPr>
        </p:nvSpPr>
        <p:spPr>
          <a:xfrm>
            <a:off x="495300" y="565125"/>
            <a:ext cx="11187112" cy="439479"/>
          </a:xfrm>
        </p:spPr>
        <p:txBody>
          <a:bodyPr/>
          <a:lstStyle/>
          <a:p>
            <a:r>
              <a:rPr lang="en-US" dirty="0"/>
              <a:t>Achieved Milestone </a:t>
            </a:r>
            <a:r>
              <a:rPr lang="en-US" altLang="zh-CN" dirty="0"/>
              <a:t>for 5G RTT Positioning</a:t>
            </a:r>
            <a:endParaRPr lang="en-US" dirty="0"/>
          </a:p>
        </p:txBody>
      </p:sp>
      <p:sp>
        <p:nvSpPr>
          <p:cNvPr id="4" name="Content Placeholder 3">
            <a:extLst>
              <a:ext uri="{FF2B5EF4-FFF2-40B4-BE49-F238E27FC236}">
                <a16:creationId xmlns:a16="http://schemas.microsoft.com/office/drawing/2014/main" id="{8AC1628A-BF0E-4A72-9C08-08C3983F6B0D}"/>
              </a:ext>
            </a:extLst>
          </p:cNvPr>
          <p:cNvSpPr>
            <a:spLocks noGrp="1"/>
          </p:cNvSpPr>
          <p:nvPr>
            <p:ph sz="quarter" idx="14"/>
          </p:nvPr>
        </p:nvSpPr>
        <p:spPr>
          <a:xfrm>
            <a:off x="495300" y="1719072"/>
            <a:ext cx="5480597" cy="4681727"/>
          </a:xfrm>
        </p:spPr>
        <p:txBody>
          <a:bodyPr/>
          <a:lstStyle/>
          <a:p>
            <a:r>
              <a:rPr lang="en-US" sz="2800" dirty="0"/>
              <a:t>Online live </a:t>
            </a:r>
            <a:r>
              <a:rPr lang="en-US" altLang="zh-CN" sz="2800" dirty="0"/>
              <a:t>positioning </a:t>
            </a:r>
            <a:r>
              <a:rPr lang="en-US" sz="2800" dirty="0"/>
              <a:t>demo for CMRI</a:t>
            </a:r>
          </a:p>
          <a:p>
            <a:pPr lvl="1"/>
            <a:r>
              <a:rPr lang="en-US" sz="2000" dirty="0"/>
              <a:t>Dec. 28</a:t>
            </a:r>
            <a:r>
              <a:rPr lang="en-US" sz="2000" baseline="30000" dirty="0"/>
              <a:t>th</a:t>
            </a:r>
            <a:r>
              <a:rPr lang="en-US" sz="2000" dirty="0"/>
              <a:t> , 2020</a:t>
            </a:r>
          </a:p>
          <a:p>
            <a:r>
              <a:rPr lang="en-US" sz="2800" dirty="0"/>
              <a:t>Trilateral PR release: </a:t>
            </a:r>
          </a:p>
          <a:p>
            <a:pPr lvl="1"/>
            <a:r>
              <a:rPr lang="en-US" sz="1800" dirty="0"/>
              <a:t>Feb. 5</a:t>
            </a:r>
            <a:r>
              <a:rPr lang="en-US" sz="1800" baseline="30000" dirty="0"/>
              <a:t>th</a:t>
            </a:r>
            <a:r>
              <a:rPr lang="en-US" sz="1800" dirty="0"/>
              <a:t>, 2021</a:t>
            </a:r>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5" name="Subtitle 4">
            <a:extLst>
              <a:ext uri="{FF2B5EF4-FFF2-40B4-BE49-F238E27FC236}">
                <a16:creationId xmlns:a16="http://schemas.microsoft.com/office/drawing/2014/main" id="{E3D64595-881B-4F20-9039-F02207AF076C}"/>
              </a:ext>
            </a:extLst>
          </p:cNvPr>
          <p:cNvSpPr>
            <a:spLocks noGrp="1"/>
          </p:cNvSpPr>
          <p:nvPr>
            <p:ph type="subTitle" idx="1"/>
          </p:nvPr>
        </p:nvSpPr>
        <p:spPr/>
        <p:txBody>
          <a:bodyPr/>
          <a:lstStyle/>
          <a:p>
            <a:r>
              <a:rPr lang="en-US" altLang="zh-CN" dirty="0"/>
              <a:t>P1</a:t>
            </a:r>
            <a:r>
              <a:rPr lang="zh-CN" altLang="en-US" dirty="0"/>
              <a:t>：</a:t>
            </a:r>
            <a:r>
              <a:rPr lang="en-US" dirty="0"/>
              <a:t>Single Cell + </a:t>
            </a:r>
            <a:r>
              <a:rPr lang="en-US" dirty="0" err="1"/>
              <a:t>AoA</a:t>
            </a:r>
            <a:endParaRPr lang="en-US" dirty="0"/>
          </a:p>
        </p:txBody>
      </p:sp>
      <p:grpSp>
        <p:nvGrpSpPr>
          <p:cNvPr id="9" name="Group 8">
            <a:extLst>
              <a:ext uri="{FF2B5EF4-FFF2-40B4-BE49-F238E27FC236}">
                <a16:creationId xmlns:a16="http://schemas.microsoft.com/office/drawing/2014/main" id="{CC451E8F-BAE9-4EB8-98A2-BAC4527E9728}"/>
              </a:ext>
            </a:extLst>
          </p:cNvPr>
          <p:cNvGrpSpPr/>
          <p:nvPr/>
        </p:nvGrpSpPr>
        <p:grpSpPr>
          <a:xfrm>
            <a:off x="825432" y="4152014"/>
            <a:ext cx="5150465" cy="1477898"/>
            <a:chOff x="3227831" y="3423286"/>
            <a:chExt cx="6858209" cy="2254170"/>
          </a:xfrm>
        </p:grpSpPr>
        <p:pic>
          <p:nvPicPr>
            <p:cNvPr id="6" name="Picture 5">
              <a:extLst>
                <a:ext uri="{FF2B5EF4-FFF2-40B4-BE49-F238E27FC236}">
                  <a16:creationId xmlns:a16="http://schemas.microsoft.com/office/drawing/2014/main" id="{0E940C50-A06C-4841-B010-7D9FD80FFDB1}"/>
                </a:ext>
              </a:extLst>
            </p:cNvPr>
            <p:cNvPicPr>
              <a:picLocks noChangeAspect="1"/>
            </p:cNvPicPr>
            <p:nvPr/>
          </p:nvPicPr>
          <p:blipFill>
            <a:blip r:embed="rId2"/>
            <a:stretch>
              <a:fillRect/>
            </a:stretch>
          </p:blipFill>
          <p:spPr>
            <a:xfrm>
              <a:off x="3227831" y="3423286"/>
              <a:ext cx="2228221" cy="1788794"/>
            </a:xfrm>
            <a:prstGeom prst="rect">
              <a:avLst/>
            </a:prstGeom>
          </p:spPr>
        </p:pic>
        <p:pic>
          <p:nvPicPr>
            <p:cNvPr id="7" name="Picture 6">
              <a:extLst>
                <a:ext uri="{FF2B5EF4-FFF2-40B4-BE49-F238E27FC236}">
                  <a16:creationId xmlns:a16="http://schemas.microsoft.com/office/drawing/2014/main" id="{292B543F-C8A0-4CAA-BFFA-C3A1E4F97FDC}"/>
                </a:ext>
              </a:extLst>
            </p:cNvPr>
            <p:cNvPicPr>
              <a:picLocks noChangeAspect="1"/>
            </p:cNvPicPr>
            <p:nvPr/>
          </p:nvPicPr>
          <p:blipFill>
            <a:blip r:embed="rId3"/>
            <a:stretch>
              <a:fillRect/>
            </a:stretch>
          </p:blipFill>
          <p:spPr>
            <a:xfrm>
              <a:off x="5456052" y="3423286"/>
              <a:ext cx="2279617" cy="2254170"/>
            </a:xfrm>
            <a:prstGeom prst="rect">
              <a:avLst/>
            </a:prstGeom>
          </p:spPr>
        </p:pic>
        <p:pic>
          <p:nvPicPr>
            <p:cNvPr id="8" name="Picture 7">
              <a:extLst>
                <a:ext uri="{FF2B5EF4-FFF2-40B4-BE49-F238E27FC236}">
                  <a16:creationId xmlns:a16="http://schemas.microsoft.com/office/drawing/2014/main" id="{03A8B722-859F-47DE-829B-80EB79586C00}"/>
                </a:ext>
              </a:extLst>
            </p:cNvPr>
            <p:cNvPicPr>
              <a:picLocks noChangeAspect="1"/>
            </p:cNvPicPr>
            <p:nvPr/>
          </p:nvPicPr>
          <p:blipFill>
            <a:blip r:embed="rId4"/>
            <a:stretch>
              <a:fillRect/>
            </a:stretch>
          </p:blipFill>
          <p:spPr>
            <a:xfrm>
              <a:off x="7735669" y="3423286"/>
              <a:ext cx="2350371" cy="2254170"/>
            </a:xfrm>
            <a:prstGeom prst="rect">
              <a:avLst/>
            </a:prstGeom>
          </p:spPr>
        </p:pic>
      </p:grpSp>
      <p:pic>
        <p:nvPicPr>
          <p:cNvPr id="10" name="Picture 10">
            <a:extLst>
              <a:ext uri="{FF2B5EF4-FFF2-40B4-BE49-F238E27FC236}">
                <a16:creationId xmlns:a16="http://schemas.microsoft.com/office/drawing/2014/main" id="{4392D9D0-7E14-4156-9B6A-90ED7489B29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7211155" y="2971153"/>
            <a:ext cx="3892475" cy="2595389"/>
          </a:xfrm>
          <a:prstGeom prst="rect">
            <a:avLst/>
          </a:prstGeom>
          <a:solidFill>
            <a:schemeClr val="accent5"/>
          </a:solidFill>
          <a:ln w="38100">
            <a:solidFill>
              <a:schemeClr val="accent5"/>
            </a:solidFill>
          </a:ln>
        </p:spPr>
      </p:pic>
      <p:sp>
        <p:nvSpPr>
          <p:cNvPr id="11" name="TextBox 10">
            <a:extLst>
              <a:ext uri="{FF2B5EF4-FFF2-40B4-BE49-F238E27FC236}">
                <a16:creationId xmlns:a16="http://schemas.microsoft.com/office/drawing/2014/main" id="{5C5DC9B4-9E8A-45B0-9A50-365D50319D96}"/>
              </a:ext>
            </a:extLst>
          </p:cNvPr>
          <p:cNvSpPr txBox="1"/>
          <p:nvPr/>
        </p:nvSpPr>
        <p:spPr>
          <a:xfrm>
            <a:off x="6640628" y="1749903"/>
            <a:ext cx="3019096" cy="1026691"/>
          </a:xfrm>
          <a:prstGeom prst="rect">
            <a:avLst/>
          </a:prstGeom>
        </p:spPr>
        <p:txBody>
          <a:bodyPr wrap="square" lIns="0" tIns="0" rIns="0" bIns="0" rtlCol="0">
            <a:spAutoFit/>
          </a:bodyPr>
          <a:lstStyle/>
          <a:p>
            <a:pPr marL="137160" indent="-192024">
              <a:lnSpc>
                <a:spcPct val="107000"/>
              </a:lnSpc>
              <a:spcBef>
                <a:spcPts val="1200"/>
              </a:spcBef>
              <a:buClr>
                <a:schemeClr val="accent1"/>
              </a:buClr>
              <a:buFont typeface="Arial" panose="020B0604020202020204" pitchFamily="34" charset="0"/>
              <a:buChar char="•"/>
            </a:pPr>
            <a:r>
              <a:rPr lang="en-US" sz="2800" dirty="0"/>
              <a:t>MWC-S demo</a:t>
            </a:r>
          </a:p>
          <a:p>
            <a:pPr marL="356616" lvl="1" indent="-164592">
              <a:lnSpc>
                <a:spcPct val="107000"/>
              </a:lnSpc>
              <a:buClr>
                <a:schemeClr val="tx1">
                  <a:lumMod val="85000"/>
                  <a:lumOff val="15000"/>
                </a:schemeClr>
              </a:buClr>
              <a:buFont typeface="Arial" panose="020B0604020202020204" pitchFamily="34" charset="0"/>
              <a:buChar char="•"/>
            </a:pPr>
            <a:r>
              <a:rPr lang="en-US" sz="2000" dirty="0"/>
              <a:t>Feb. 23rd ~25th , 2021 </a:t>
            </a:r>
          </a:p>
          <a:p>
            <a:pPr algn="l">
              <a:lnSpc>
                <a:spcPct val="96000"/>
              </a:lnSpc>
            </a:pPr>
            <a:endParaRPr lang="en-US" sz="1600" dirty="0">
              <a:solidFill>
                <a:schemeClr val="tx2"/>
              </a:solidFill>
              <a:latin typeface="Microsoft Sans Serif"/>
              <a:cs typeface="Microsoft Sans Serif" panose="020B0604020202020204" pitchFamily="34" charset="0"/>
            </a:endParaRPr>
          </a:p>
        </p:txBody>
      </p:sp>
      <p:sp>
        <p:nvSpPr>
          <p:cNvPr id="12" name="Rectangle 11">
            <a:extLst>
              <a:ext uri="{FF2B5EF4-FFF2-40B4-BE49-F238E27FC236}">
                <a16:creationId xmlns:a16="http://schemas.microsoft.com/office/drawing/2014/main" id="{FD7D3F16-1CAF-46F9-B43E-B2E9CFCF7AB7}"/>
              </a:ext>
            </a:extLst>
          </p:cNvPr>
          <p:cNvSpPr/>
          <p:nvPr/>
        </p:nvSpPr>
        <p:spPr>
          <a:xfrm>
            <a:off x="201168" y="1627632"/>
            <a:ext cx="5774729" cy="441655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3" name="Rectangle 12">
            <a:extLst>
              <a:ext uri="{FF2B5EF4-FFF2-40B4-BE49-F238E27FC236}">
                <a16:creationId xmlns:a16="http://schemas.microsoft.com/office/drawing/2014/main" id="{D4D5547E-15EB-4270-9B33-B5B46181D554}"/>
              </a:ext>
            </a:extLst>
          </p:cNvPr>
          <p:cNvSpPr/>
          <p:nvPr/>
        </p:nvSpPr>
        <p:spPr>
          <a:xfrm>
            <a:off x="6270029" y="1627632"/>
            <a:ext cx="5774729" cy="441655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4090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4FD26A-6AFF-4031-A64E-DD8EC0B7DA42}"/>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D44DDD85-AF1A-4CA6-8893-9122D84B8361}"/>
              </a:ext>
            </a:extLst>
          </p:cNvPr>
          <p:cNvSpPr>
            <a:spLocks noGrp="1"/>
          </p:cNvSpPr>
          <p:nvPr>
            <p:ph type="title"/>
          </p:nvPr>
        </p:nvSpPr>
        <p:spPr>
          <a:xfrm>
            <a:off x="495300" y="565125"/>
            <a:ext cx="11187112" cy="439479"/>
          </a:xfrm>
        </p:spPr>
        <p:txBody>
          <a:bodyPr/>
          <a:lstStyle/>
          <a:p>
            <a:r>
              <a:rPr lang="en-US" dirty="0"/>
              <a:t>P1 Setup of 5G Positioning Trial </a:t>
            </a:r>
          </a:p>
        </p:txBody>
      </p:sp>
      <p:sp>
        <p:nvSpPr>
          <p:cNvPr id="7" name="Content Placeholder 6">
            <a:extLst>
              <a:ext uri="{FF2B5EF4-FFF2-40B4-BE49-F238E27FC236}">
                <a16:creationId xmlns:a16="http://schemas.microsoft.com/office/drawing/2014/main" id="{4520FF00-0D89-4209-835C-ACD1CF8A90CB}"/>
              </a:ext>
            </a:extLst>
          </p:cNvPr>
          <p:cNvSpPr>
            <a:spLocks noGrp="1"/>
          </p:cNvSpPr>
          <p:nvPr>
            <p:ph sz="quarter" idx="16"/>
          </p:nvPr>
        </p:nvSpPr>
        <p:spPr/>
        <p:txBody>
          <a:bodyPr/>
          <a:lstStyle/>
          <a:p>
            <a:r>
              <a:rPr lang="en-US" sz="1600" dirty="0"/>
              <a:t>SA mode with 100 MHz @n41</a:t>
            </a:r>
          </a:p>
          <a:p>
            <a:r>
              <a:rPr lang="en-US" sz="1600" dirty="0" err="1"/>
              <a:t>gNB</a:t>
            </a:r>
            <a:r>
              <a:rPr lang="en-US" sz="1600" dirty="0"/>
              <a:t>: ZTE 64 </a:t>
            </a:r>
            <a:r>
              <a:rPr lang="en-US" sz="1600" dirty="0" err="1"/>
              <a:t>TxRUs</a:t>
            </a:r>
            <a:r>
              <a:rPr lang="en-US" sz="1600" dirty="0"/>
              <a:t> (38 meters above ground)</a:t>
            </a:r>
          </a:p>
          <a:p>
            <a:r>
              <a:rPr lang="en-US" sz="1600" dirty="0"/>
              <a:t>MTP: Snapdragon X55 </a:t>
            </a:r>
          </a:p>
          <a:p>
            <a:r>
              <a:rPr lang="en-US" sz="1600" dirty="0"/>
              <a:t>Location server: designed and operated by QC in Beijing </a:t>
            </a:r>
          </a:p>
        </p:txBody>
      </p:sp>
      <p:sp>
        <p:nvSpPr>
          <p:cNvPr id="6" name="Subtitle 5">
            <a:extLst>
              <a:ext uri="{FF2B5EF4-FFF2-40B4-BE49-F238E27FC236}">
                <a16:creationId xmlns:a16="http://schemas.microsoft.com/office/drawing/2014/main" id="{41DEB17C-987B-449A-839E-FE3B9C1333D2}"/>
              </a:ext>
            </a:extLst>
          </p:cNvPr>
          <p:cNvSpPr>
            <a:spLocks noGrp="1"/>
          </p:cNvSpPr>
          <p:nvPr>
            <p:ph type="subTitle" idx="1"/>
          </p:nvPr>
        </p:nvSpPr>
        <p:spPr>
          <a:xfrm>
            <a:off x="494189" y="1088136"/>
            <a:ext cx="11188223" cy="265907"/>
          </a:xfrm>
        </p:spPr>
        <p:txBody>
          <a:bodyPr/>
          <a:lstStyle/>
          <a:p>
            <a:r>
              <a:rPr lang="en-US" altLang="zh-CN" dirty="0"/>
              <a:t>P1</a:t>
            </a:r>
            <a:r>
              <a:rPr lang="zh-CN" altLang="en-US" dirty="0"/>
              <a:t>：</a:t>
            </a:r>
            <a:r>
              <a:rPr lang="en-US" dirty="0"/>
              <a:t>Single Cell + </a:t>
            </a:r>
            <a:r>
              <a:rPr lang="en-US" dirty="0" err="1"/>
              <a:t>AoA</a:t>
            </a:r>
            <a:endParaRPr lang="en-US" dirty="0"/>
          </a:p>
        </p:txBody>
      </p:sp>
      <p:pic>
        <p:nvPicPr>
          <p:cNvPr id="9" name="Picture 8">
            <a:extLst>
              <a:ext uri="{FF2B5EF4-FFF2-40B4-BE49-F238E27FC236}">
                <a16:creationId xmlns:a16="http://schemas.microsoft.com/office/drawing/2014/main" id="{72A6C839-D4F2-4F42-A53F-0FFE160C9FD0}"/>
              </a:ext>
            </a:extLst>
          </p:cNvPr>
          <p:cNvPicPr>
            <a:picLocks noChangeAspect="1"/>
          </p:cNvPicPr>
          <p:nvPr/>
        </p:nvPicPr>
        <p:blipFill>
          <a:blip r:embed="rId2"/>
          <a:stretch>
            <a:fillRect/>
          </a:stretch>
        </p:blipFill>
        <p:spPr>
          <a:xfrm>
            <a:off x="1184215" y="3320507"/>
            <a:ext cx="3850891" cy="2350544"/>
          </a:xfrm>
          <a:prstGeom prst="rect">
            <a:avLst/>
          </a:prstGeom>
        </p:spPr>
      </p:pic>
      <p:pic>
        <p:nvPicPr>
          <p:cNvPr id="10" name="Picture 9">
            <a:extLst>
              <a:ext uri="{FF2B5EF4-FFF2-40B4-BE49-F238E27FC236}">
                <a16:creationId xmlns:a16="http://schemas.microsoft.com/office/drawing/2014/main" id="{FF2F1E79-16C1-4685-AAC2-DABED0C561BC}"/>
              </a:ext>
            </a:extLst>
          </p:cNvPr>
          <p:cNvPicPr>
            <a:picLocks noChangeAspect="1"/>
          </p:cNvPicPr>
          <p:nvPr/>
        </p:nvPicPr>
        <p:blipFill>
          <a:blip r:embed="rId3"/>
          <a:stretch>
            <a:fillRect/>
          </a:stretch>
        </p:blipFill>
        <p:spPr>
          <a:xfrm>
            <a:off x="1135036" y="5606796"/>
            <a:ext cx="1097089" cy="1097089"/>
          </a:xfrm>
          <a:prstGeom prst="rect">
            <a:avLst/>
          </a:prstGeom>
        </p:spPr>
      </p:pic>
      <p:pic>
        <p:nvPicPr>
          <p:cNvPr id="11" name="Picture 10">
            <a:extLst>
              <a:ext uri="{FF2B5EF4-FFF2-40B4-BE49-F238E27FC236}">
                <a16:creationId xmlns:a16="http://schemas.microsoft.com/office/drawing/2014/main" id="{E6845D37-69A5-4A9B-989C-2C4FABB1F760}"/>
              </a:ext>
            </a:extLst>
          </p:cNvPr>
          <p:cNvPicPr>
            <a:picLocks noChangeAspect="1"/>
          </p:cNvPicPr>
          <p:nvPr/>
        </p:nvPicPr>
        <p:blipFill>
          <a:blip r:embed="rId4"/>
          <a:stretch>
            <a:fillRect/>
          </a:stretch>
        </p:blipFill>
        <p:spPr>
          <a:xfrm>
            <a:off x="3653626" y="5688329"/>
            <a:ext cx="1622721" cy="934021"/>
          </a:xfrm>
          <a:prstGeom prst="rect">
            <a:avLst/>
          </a:prstGeom>
        </p:spPr>
      </p:pic>
      <p:pic>
        <p:nvPicPr>
          <p:cNvPr id="13" name="Picture 12">
            <a:extLst>
              <a:ext uri="{FF2B5EF4-FFF2-40B4-BE49-F238E27FC236}">
                <a16:creationId xmlns:a16="http://schemas.microsoft.com/office/drawing/2014/main" id="{97CB2289-8A21-4B1F-9EBB-75C5C9C2E2E5}"/>
              </a:ext>
            </a:extLst>
          </p:cNvPr>
          <p:cNvPicPr>
            <a:picLocks noChangeAspect="1"/>
          </p:cNvPicPr>
          <p:nvPr/>
        </p:nvPicPr>
        <p:blipFill>
          <a:blip r:embed="rId5"/>
          <a:stretch>
            <a:fillRect/>
          </a:stretch>
        </p:blipFill>
        <p:spPr>
          <a:xfrm>
            <a:off x="6088300" y="3330511"/>
            <a:ext cx="5898478" cy="3300983"/>
          </a:xfrm>
          <a:prstGeom prst="rect">
            <a:avLst/>
          </a:prstGeom>
        </p:spPr>
      </p:pic>
      <p:cxnSp>
        <p:nvCxnSpPr>
          <p:cNvPr id="15" name="Straight Arrow Connector 14">
            <a:extLst>
              <a:ext uri="{FF2B5EF4-FFF2-40B4-BE49-F238E27FC236}">
                <a16:creationId xmlns:a16="http://schemas.microsoft.com/office/drawing/2014/main" id="{B000DE81-2556-467D-BF2C-BF931826FADB}"/>
              </a:ext>
            </a:extLst>
          </p:cNvPr>
          <p:cNvCxnSpPr>
            <a:cxnSpLocks/>
          </p:cNvCxnSpPr>
          <p:nvPr/>
        </p:nvCxnSpPr>
        <p:spPr>
          <a:xfrm>
            <a:off x="8577263" y="3722902"/>
            <a:ext cx="1709737" cy="337033"/>
          </a:xfrm>
          <a:prstGeom prst="straightConnector1">
            <a:avLst/>
          </a:prstGeom>
          <a:ln w="222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C6B9F1DB-27F8-44C3-8C5C-83E67E8F78DE}"/>
              </a:ext>
            </a:extLst>
          </p:cNvPr>
          <p:cNvSpPr txBox="1"/>
          <p:nvPr/>
        </p:nvSpPr>
        <p:spPr>
          <a:xfrm rot="685639">
            <a:off x="9026518" y="3682300"/>
            <a:ext cx="910506" cy="236347"/>
          </a:xfrm>
          <a:prstGeom prst="rect">
            <a:avLst/>
          </a:prstGeom>
        </p:spPr>
        <p:txBody>
          <a:bodyPr wrap="none" lIns="0" tIns="0" rIns="0" bIns="0" rtlCol="0">
            <a:spAutoFit/>
          </a:bodyPr>
          <a:lstStyle/>
          <a:p>
            <a:pPr>
              <a:lnSpc>
                <a:spcPct val="96000"/>
              </a:lnSpc>
            </a:pPr>
            <a:r>
              <a:rPr lang="en-US" sz="1600" dirty="0">
                <a:solidFill>
                  <a:srgbClr val="FF0000"/>
                </a:solidFill>
              </a:rPr>
              <a:t>90 meters</a:t>
            </a:r>
            <a:endParaRPr lang="en-US" sz="1600" dirty="0">
              <a:solidFill>
                <a:srgbClr val="FF0000"/>
              </a:solidFill>
              <a:cs typeface="Microsoft Sans Serif" panose="020B0604020202020204" pitchFamily="34" charset="0"/>
            </a:endParaRPr>
          </a:p>
        </p:txBody>
      </p:sp>
      <p:cxnSp>
        <p:nvCxnSpPr>
          <p:cNvPr id="17" name="Straight Arrow Connector 16">
            <a:extLst>
              <a:ext uri="{FF2B5EF4-FFF2-40B4-BE49-F238E27FC236}">
                <a16:creationId xmlns:a16="http://schemas.microsoft.com/office/drawing/2014/main" id="{E33EB928-7CFE-41BC-A0E2-5EDA9F6CCBDE}"/>
              </a:ext>
            </a:extLst>
          </p:cNvPr>
          <p:cNvCxnSpPr>
            <a:cxnSpLocks/>
          </p:cNvCxnSpPr>
          <p:nvPr/>
        </p:nvCxnSpPr>
        <p:spPr>
          <a:xfrm>
            <a:off x="8577263" y="3722902"/>
            <a:ext cx="3052762" cy="1333729"/>
          </a:xfrm>
          <a:prstGeom prst="straightConnector1">
            <a:avLst/>
          </a:prstGeom>
          <a:ln w="222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8664846A-D30C-4268-B769-1616CE7BB01A}"/>
              </a:ext>
            </a:extLst>
          </p:cNvPr>
          <p:cNvSpPr txBox="1"/>
          <p:nvPr/>
        </p:nvSpPr>
        <p:spPr>
          <a:xfrm rot="1286642">
            <a:off x="9541939" y="4377606"/>
            <a:ext cx="1024319" cy="236347"/>
          </a:xfrm>
          <a:prstGeom prst="rect">
            <a:avLst/>
          </a:prstGeom>
        </p:spPr>
        <p:txBody>
          <a:bodyPr wrap="none" lIns="0" tIns="0" rIns="0" bIns="0" rtlCol="0">
            <a:spAutoFit/>
          </a:bodyPr>
          <a:lstStyle/>
          <a:p>
            <a:pPr>
              <a:lnSpc>
                <a:spcPct val="96000"/>
              </a:lnSpc>
            </a:pPr>
            <a:r>
              <a:rPr lang="en-US" sz="1600" dirty="0">
                <a:solidFill>
                  <a:srgbClr val="FF0000"/>
                </a:solidFill>
              </a:rPr>
              <a:t>150 meters</a:t>
            </a:r>
            <a:endParaRPr lang="en-US" sz="1600" dirty="0">
              <a:solidFill>
                <a:srgbClr val="FF0000"/>
              </a:solidFill>
              <a:cs typeface="Microsoft Sans Serif" panose="020B0604020202020204" pitchFamily="34" charset="0"/>
            </a:endParaRPr>
          </a:p>
        </p:txBody>
      </p:sp>
    </p:spTree>
    <p:extLst>
      <p:ext uri="{BB962C8B-B14F-4D97-AF65-F5344CB8AC3E}">
        <p14:creationId xmlns:p14="http://schemas.microsoft.com/office/powerpoint/2010/main" val="134191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495D5B-E8D6-4A3D-82CA-98EDAA9F04B8}"/>
              </a:ext>
            </a:extLst>
          </p:cNvPr>
          <p:cNvSpPr>
            <a:spLocks noGrp="1"/>
          </p:cNvSpPr>
          <p:nvPr>
            <p:ph type="ftr" sz="quarter" idx="4294967295"/>
          </p:nvPr>
        </p:nvSpPr>
        <p:spPr>
          <a:xfrm>
            <a:off x="0" y="6534150"/>
            <a:ext cx="10490200" cy="117475"/>
          </a:xfrm>
        </p:spPr>
        <p:txBody>
          <a:bodyPr/>
          <a:lstStyle/>
          <a:p>
            <a:r>
              <a:rPr lang="en-US"/>
              <a:t>Source sample text</a:t>
            </a:r>
            <a:endParaRPr lang="en-US" dirty="0"/>
          </a:p>
        </p:txBody>
      </p:sp>
    </p:spTree>
    <p:extLst>
      <p:ext uri="{BB962C8B-B14F-4D97-AF65-F5344CB8AC3E}">
        <p14:creationId xmlns:p14="http://schemas.microsoft.com/office/powerpoint/2010/main" val="31338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Executiv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4" id="{20670063-6D46-F647-8A0C-4E9CEDCADF87}" vid="{85022A61-E813-134A-8EAF-2F1B9BEC2518}"/>
    </a:ext>
  </a:extLst>
</a:theme>
</file>

<file path=ppt/theme/theme2.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07c8000d289984e4f454e79c6668b22d">
  <xsd:schema xmlns:xsd="http://www.w3.org/2001/XMLSchema" xmlns:xs="http://www.w3.org/2001/XMLSchema" xmlns:p="http://schemas.microsoft.com/office/2006/metadata/properties" xmlns:ns2="061b9647-4e8e-4322-8827-bc9d1fc10aaf" targetNamespace="http://schemas.microsoft.com/office/2006/metadata/properties" ma:root="true" ma:fieldsID="61e8030b634e993b971bb5b7c953b055"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CMRI and ZTE Positioning IODT</Meeting_x0020_Nam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2021-03-10T08:00:00+00:00</Meeting_x0020_Date>
    <Organization_x0020_Name xmlns="061b9647-4e8e-4322-8827-bc9d1fc10aaf">Other (Not Listed)</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148108D9109C944B70D5C8707C65226" ma:contentTypeVersion="3" ma:contentTypeDescription="Create a new document." ma:contentTypeScope="" ma:versionID="859063aa33e956eed4ee36169142fbea">
  <xsd:schema xmlns:xsd="http://www.w3.org/2001/XMLSchema" xmlns:xs="http://www.w3.org/2001/XMLSchema" xmlns:p="http://schemas.microsoft.com/office/2006/metadata/properties" xmlns:ns2="c06861ca-3f08-4d07-bff7-bb15bac121f4" targetNamespace="http://schemas.microsoft.com/office/2006/metadata/properties" ma:root="true" ma:fieldsID="d438a935a9f46a554a3c2b40b6909714" ns2:_="">
    <xsd:import namespace="c06861ca-3f08-4d07-bff7-bb15bac121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861ca-3f08-4d07-bff7-bb15bac121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72EA31-3F7C-449E-A93C-02301E82B2AE}">
  <ds:schemaRefs>
    <ds:schemaRef ds:uri="http://schemas.microsoft.com/sharepoint/v3/contenttype/forms"/>
  </ds:schemaRefs>
</ds:datastoreItem>
</file>

<file path=customXml/itemProps2.xml><?xml version="1.0" encoding="utf-8"?>
<ds:datastoreItem xmlns:ds="http://schemas.openxmlformats.org/officeDocument/2006/customXml" ds:itemID="{69FDE21B-C143-4CE7-932E-7B120EE6980F}"/>
</file>

<file path=customXml/itemProps3.xml><?xml version="1.0" encoding="utf-8"?>
<ds:datastoreItem xmlns:ds="http://schemas.openxmlformats.org/officeDocument/2006/customXml" ds:itemID="{99508889-A9E3-4CFD-9083-170E876B0DDB}">
  <ds:schemaRefs>
    <ds:schemaRef ds:uri="http://schemas.microsoft.com/office/2006/documentManagement/types"/>
    <ds:schemaRef ds:uri="http://purl.org/dc/terms/"/>
    <ds:schemaRef ds:uri="http://schemas.openxmlformats.org/package/2006/metadata/core-properties"/>
    <ds:schemaRef ds:uri="http://purl.org/dc/dcmitype/"/>
    <ds:schemaRef ds:uri="c06861ca-3f08-4d07-bff7-bb15bac121f4"/>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8B807602-2C3C-43E9-B07B-D29B839D0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6861ca-3f08-4d07-bff7-bb15bac12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1676</TotalTime>
  <Words>275</Words>
  <Application>Microsoft Office PowerPoint</Application>
  <PresentationFormat>Widescreen</PresentationFormat>
  <Paragraphs>56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Microsoft Sans Serif</vt:lpstr>
      <vt:lpstr>Qualcomm Executive External</vt:lpstr>
      <vt:lpstr>Status Update for RTT Positioning Trial</vt:lpstr>
      <vt:lpstr>Phased Trial Plan</vt:lpstr>
      <vt:lpstr>Summary of P1a 5G Positioning Trial</vt:lpstr>
      <vt:lpstr>Appendix</vt:lpstr>
      <vt:lpstr>Achieved Milestone for 5G RTT Positioning</vt:lpstr>
      <vt:lpstr>P1 Setup of 5G Positioning Trial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Cell RTT + AoA Positioning Demo Timeline &amp; Milestone</dc:title>
  <dc:creator>Bo Chen (Corp R&amp;D)</dc:creator>
  <cp:lastModifiedBy>Kiran Mukkavilli</cp:lastModifiedBy>
  <cp:revision>15</cp:revision>
  <dcterms:created xsi:type="dcterms:W3CDTF">2020-12-18T10:40:15Z</dcterms:created>
  <dcterms:modified xsi:type="dcterms:W3CDTF">2021-03-11T01:30:09Z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0x01010095B2E4407BF2CA45B5CA71B98E70B49E</vt:lpwstr>
  </property>
  <property fmtid="{D5CDD505-2E9C-101B-9397-08002B2CF9AE}" pid="3" name="_dlc_DocIdItemGuid">
    <vt:lpwstr>8e835b67-6b7e-4f8e-97e2-686e47607233</vt:lpwstr>
  </property>
</Properties>
</file>